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60" r:id="rId4"/>
    <p:sldId id="271" r:id="rId5"/>
    <p:sldId id="262" r:id="rId6"/>
    <p:sldId id="278" r:id="rId7"/>
    <p:sldId id="287" r:id="rId8"/>
    <p:sldId id="288" r:id="rId9"/>
    <p:sldId id="294" r:id="rId10"/>
    <p:sldId id="276" r:id="rId11"/>
    <p:sldId id="295" r:id="rId12"/>
    <p:sldId id="296" r:id="rId13"/>
    <p:sldId id="267" r:id="rId14"/>
    <p:sldId id="279" r:id="rId15"/>
    <p:sldId id="280" r:id="rId16"/>
    <p:sldId id="27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FFF"/>
    <a:srgbClr val="FF9999"/>
    <a:srgbClr val="FFC5C5"/>
    <a:srgbClr val="FF5050"/>
    <a:srgbClr val="415FFF"/>
    <a:srgbClr val="879FFF"/>
    <a:srgbClr val="C4FCFB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2118" autoAdjust="0"/>
  </p:normalViewPr>
  <p:slideViewPr>
    <p:cSldViewPr snapToGrid="0">
      <p:cViewPr varScale="1">
        <p:scale>
          <a:sx n="105" d="100"/>
          <a:sy n="105" d="100"/>
        </p:scale>
        <p:origin x="79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79E51CA-DC0C-4B09-8B44-724BFF2F784C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0895843C-5C9C-46CE-B241-0209A8FCE090}">
      <dgm:prSet phldrT="[文本]"/>
      <dgm:spPr/>
      <dgm:t>
        <a:bodyPr/>
        <a:lstStyle/>
        <a:p>
          <a:r>
            <a:rPr lang="en-US" altLang="zh-CN" dirty="0"/>
            <a:t>CICD</a:t>
          </a:r>
          <a:endParaRPr lang="zh-CN" altLang="en-US" dirty="0"/>
        </a:p>
      </dgm:t>
    </dgm:pt>
    <dgm:pt modelId="{BBFC0A22-7960-4791-8E18-E66A69EAF63A}" type="parTrans" cxnId="{C9683CC7-6CED-4273-8712-4A248B2A81E3}">
      <dgm:prSet/>
      <dgm:spPr/>
      <dgm:t>
        <a:bodyPr/>
        <a:lstStyle/>
        <a:p>
          <a:endParaRPr lang="zh-CN" altLang="en-US"/>
        </a:p>
      </dgm:t>
    </dgm:pt>
    <dgm:pt modelId="{AD36AE2E-D5D9-47BB-B433-12C7C6861795}" type="sibTrans" cxnId="{C9683CC7-6CED-4273-8712-4A248B2A81E3}">
      <dgm:prSet/>
      <dgm:spPr/>
      <dgm:t>
        <a:bodyPr/>
        <a:lstStyle/>
        <a:p>
          <a:endParaRPr lang="zh-CN" altLang="en-US"/>
        </a:p>
      </dgm:t>
    </dgm:pt>
    <dgm:pt modelId="{F0E2D44E-8E21-4B93-A548-E329E740B941}">
      <dgm:prSet phldrT="[文本]"/>
      <dgm:spPr/>
      <dgm:t>
        <a:bodyPr/>
        <a:lstStyle/>
        <a:p>
          <a:r>
            <a:rPr lang="zh-CN" altLang="en-US" dirty="0"/>
            <a:t>实现基于流水线方式进行系统部署和发布能力的系统</a:t>
          </a:r>
        </a:p>
      </dgm:t>
    </dgm:pt>
    <dgm:pt modelId="{7A4DF529-3F13-40A9-A508-CA2C76AC00B7}" type="parTrans" cxnId="{0BA8361F-49CA-4D6A-A639-17CBD26ABE05}">
      <dgm:prSet/>
      <dgm:spPr/>
      <dgm:t>
        <a:bodyPr/>
        <a:lstStyle/>
        <a:p>
          <a:endParaRPr lang="zh-CN" altLang="en-US"/>
        </a:p>
      </dgm:t>
    </dgm:pt>
    <dgm:pt modelId="{C3A1848A-7CDF-4BE1-A27D-87CAB0A36A45}" type="sibTrans" cxnId="{0BA8361F-49CA-4D6A-A639-17CBD26ABE05}">
      <dgm:prSet/>
      <dgm:spPr/>
      <dgm:t>
        <a:bodyPr/>
        <a:lstStyle/>
        <a:p>
          <a:endParaRPr lang="zh-CN" altLang="en-US"/>
        </a:p>
      </dgm:t>
    </dgm:pt>
    <dgm:pt modelId="{B59F1287-24F7-4926-B108-2CFF91A35858}">
      <dgm:prSet phldrT="[文本]"/>
      <dgm:spPr/>
      <dgm:t>
        <a:bodyPr/>
        <a:lstStyle/>
        <a:p>
          <a:r>
            <a:rPr lang="zh-CN" altLang="en-US" dirty="0"/>
            <a:t>旧版流水线稳定使用，保障各个业务线的系统发布工作</a:t>
          </a:r>
        </a:p>
      </dgm:t>
    </dgm:pt>
    <dgm:pt modelId="{5E96CED1-353B-4388-9BCE-D88F7D9EED4C}" type="parTrans" cxnId="{AD7644FC-B8F3-4DD4-8528-E2C3F67A753C}">
      <dgm:prSet/>
      <dgm:spPr/>
      <dgm:t>
        <a:bodyPr/>
        <a:lstStyle/>
        <a:p>
          <a:endParaRPr lang="zh-CN" altLang="en-US"/>
        </a:p>
      </dgm:t>
    </dgm:pt>
    <dgm:pt modelId="{10D85F1A-87BA-417C-9DB5-C825135F5AF6}" type="sibTrans" cxnId="{AD7644FC-B8F3-4DD4-8528-E2C3F67A753C}">
      <dgm:prSet/>
      <dgm:spPr/>
      <dgm:t>
        <a:bodyPr/>
        <a:lstStyle/>
        <a:p>
          <a:endParaRPr lang="zh-CN" altLang="en-US"/>
        </a:p>
      </dgm:t>
    </dgm:pt>
    <dgm:pt modelId="{68BA186E-294C-44BC-92CB-E26626EA2381}">
      <dgm:prSet phldrT="[文本]"/>
      <dgm:spPr/>
      <dgm:t>
        <a:bodyPr/>
        <a:lstStyle/>
        <a:p>
          <a:r>
            <a:rPr lang="zh-CN" altLang="en-US" dirty="0"/>
            <a:t>新版流水线模板配置</a:t>
          </a:r>
        </a:p>
      </dgm:t>
    </dgm:pt>
    <dgm:pt modelId="{4532923F-7A61-4C1D-B312-A32FF07F7066}" type="parTrans" cxnId="{57A0FD43-76C0-4D07-8E31-A4B349646691}">
      <dgm:prSet/>
      <dgm:spPr/>
      <dgm:t>
        <a:bodyPr/>
        <a:lstStyle/>
        <a:p>
          <a:endParaRPr lang="zh-CN" altLang="en-US"/>
        </a:p>
      </dgm:t>
    </dgm:pt>
    <dgm:pt modelId="{4CD7AB8F-5A36-498E-B6C5-2797479E3EC1}" type="sibTrans" cxnId="{57A0FD43-76C0-4D07-8E31-A4B349646691}">
      <dgm:prSet/>
      <dgm:spPr/>
      <dgm:t>
        <a:bodyPr/>
        <a:lstStyle/>
        <a:p>
          <a:endParaRPr lang="zh-CN" altLang="en-US"/>
        </a:p>
      </dgm:t>
    </dgm:pt>
    <dgm:pt modelId="{28E3A4A2-7DB0-46D2-8B28-D02BDFEDE283}">
      <dgm:prSet phldrT="[文本]"/>
      <dgm:spPr/>
      <dgm:t>
        <a:bodyPr/>
        <a:lstStyle/>
        <a:p>
          <a:r>
            <a:rPr lang="zh-CN" altLang="en-US" dirty="0"/>
            <a:t>任务组：实现自定义功能卡片、及对卡片进行个性化配置</a:t>
          </a:r>
        </a:p>
      </dgm:t>
    </dgm:pt>
    <dgm:pt modelId="{9B98D7B5-86D6-4E87-B266-FB8785F0D4E4}" type="parTrans" cxnId="{55411F4C-D00F-4B84-835E-8DCDE5A666E9}">
      <dgm:prSet/>
      <dgm:spPr/>
      <dgm:t>
        <a:bodyPr/>
        <a:lstStyle/>
        <a:p>
          <a:endParaRPr lang="zh-CN" altLang="en-US"/>
        </a:p>
      </dgm:t>
    </dgm:pt>
    <dgm:pt modelId="{D527894F-E849-455C-BF10-F191F581C3ED}" type="sibTrans" cxnId="{55411F4C-D00F-4B84-835E-8DCDE5A666E9}">
      <dgm:prSet/>
      <dgm:spPr/>
      <dgm:t>
        <a:bodyPr/>
        <a:lstStyle/>
        <a:p>
          <a:endParaRPr lang="zh-CN" altLang="en-US"/>
        </a:p>
      </dgm:t>
    </dgm:pt>
    <dgm:pt modelId="{2C2E23A5-693A-467A-83D5-BF86648D05A4}">
      <dgm:prSet phldrT="[文本]"/>
      <dgm:spPr/>
      <dgm:t>
        <a:bodyPr/>
        <a:lstStyle/>
        <a:p>
          <a:r>
            <a:rPr lang="zh-CN" altLang="en-US" dirty="0"/>
            <a:t>流水线模板：基于自定义的任务组卡片，实现跨服务、跨流水线的模板配置和管理</a:t>
          </a:r>
        </a:p>
      </dgm:t>
    </dgm:pt>
    <dgm:pt modelId="{4E48F833-E1F2-4D02-9941-86FF2382C02C}" type="parTrans" cxnId="{0D568A8E-0931-4707-80BA-9B7F3C9567E1}">
      <dgm:prSet/>
      <dgm:spPr/>
      <dgm:t>
        <a:bodyPr/>
        <a:lstStyle/>
        <a:p>
          <a:endParaRPr lang="zh-CN" altLang="en-US"/>
        </a:p>
      </dgm:t>
    </dgm:pt>
    <dgm:pt modelId="{55BF188F-47D8-4FAC-8F7D-72AA85C8285F}" type="sibTrans" cxnId="{0D568A8E-0931-4707-80BA-9B7F3C9567E1}">
      <dgm:prSet/>
      <dgm:spPr/>
      <dgm:t>
        <a:bodyPr/>
        <a:lstStyle/>
        <a:p>
          <a:endParaRPr lang="zh-CN" altLang="en-US"/>
        </a:p>
      </dgm:t>
    </dgm:pt>
    <dgm:pt modelId="{4FDACE7C-1EDB-4541-8132-93D0ACCFDAEF}">
      <dgm:prSet phldrT="[文本]"/>
      <dgm:spPr/>
      <dgm:t>
        <a:bodyPr/>
        <a:lstStyle/>
        <a:p>
          <a:r>
            <a:rPr lang="en-US" altLang="zh-CN" dirty="0"/>
            <a:t>CMDB</a:t>
          </a:r>
          <a:endParaRPr lang="zh-CN" altLang="en-US" dirty="0"/>
        </a:p>
      </dgm:t>
    </dgm:pt>
    <dgm:pt modelId="{EE33445A-C8A0-4FFD-9A63-49B455A1DB65}" type="parTrans" cxnId="{AB0B69D5-D388-48FD-A1E4-6CADD4854991}">
      <dgm:prSet/>
      <dgm:spPr/>
      <dgm:t>
        <a:bodyPr/>
        <a:lstStyle/>
        <a:p>
          <a:endParaRPr lang="zh-CN" altLang="en-US"/>
        </a:p>
      </dgm:t>
    </dgm:pt>
    <dgm:pt modelId="{F227C553-B975-43B8-A05E-876022BEDF3A}" type="sibTrans" cxnId="{AB0B69D5-D388-48FD-A1E4-6CADD4854991}">
      <dgm:prSet/>
      <dgm:spPr/>
      <dgm:t>
        <a:bodyPr/>
        <a:lstStyle/>
        <a:p>
          <a:endParaRPr lang="zh-CN" altLang="en-US"/>
        </a:p>
      </dgm:t>
    </dgm:pt>
    <dgm:pt modelId="{3CF79895-76F4-4488-9944-B7FABFC150CE}">
      <dgm:prSet phldrT="[文本]"/>
      <dgm:spPr/>
      <dgm:t>
        <a:bodyPr/>
        <a:lstStyle/>
        <a:p>
          <a:r>
            <a:rPr lang="en-US" altLang="zh-CN" dirty="0"/>
            <a:t>Vivo Cloud</a:t>
          </a:r>
          <a:r>
            <a:rPr lang="zh-CN" altLang="en-US" dirty="0"/>
            <a:t>后台管理</a:t>
          </a:r>
          <a:r>
            <a:rPr lang="en-US" altLang="zh-CN" dirty="0"/>
            <a:t>—</a:t>
          </a:r>
          <a:r>
            <a:rPr lang="zh-CN" altLang="en-US" dirty="0"/>
            <a:t>公共文档上线使用</a:t>
          </a:r>
        </a:p>
      </dgm:t>
    </dgm:pt>
    <dgm:pt modelId="{D85A7CB9-0F8B-44C4-921D-4B1DE123742E}" type="parTrans" cxnId="{6A97DB34-4B34-4310-B388-89C059AADED3}">
      <dgm:prSet/>
      <dgm:spPr/>
      <dgm:t>
        <a:bodyPr/>
        <a:lstStyle/>
        <a:p>
          <a:endParaRPr lang="zh-CN" altLang="en-US"/>
        </a:p>
      </dgm:t>
    </dgm:pt>
    <dgm:pt modelId="{49BB3BE2-E8B0-450D-A779-A27DD58FE205}" type="sibTrans" cxnId="{6A97DB34-4B34-4310-B388-89C059AADED3}">
      <dgm:prSet/>
      <dgm:spPr/>
      <dgm:t>
        <a:bodyPr/>
        <a:lstStyle/>
        <a:p>
          <a:endParaRPr lang="zh-CN" altLang="en-US"/>
        </a:p>
      </dgm:t>
    </dgm:pt>
    <dgm:pt modelId="{437D4AF9-6F03-4416-9461-5226F78F183D}">
      <dgm:prSet phldrT="[文本]"/>
      <dgm:spPr/>
      <dgm:t>
        <a:bodyPr/>
        <a:lstStyle/>
        <a:p>
          <a:r>
            <a:rPr lang="en-US" altLang="zh-CN" dirty="0"/>
            <a:t>Vivo cloud</a:t>
          </a:r>
          <a:r>
            <a:rPr lang="zh-CN" altLang="en-US" dirty="0"/>
            <a:t>全局搜索开发完成</a:t>
          </a:r>
        </a:p>
      </dgm:t>
    </dgm:pt>
    <dgm:pt modelId="{4F0B274A-FD10-4FFA-B0CB-EFECE7F2D686}" type="parTrans" cxnId="{28AC2F73-B782-4F05-8B60-6BAFA6C0178A}">
      <dgm:prSet/>
      <dgm:spPr/>
      <dgm:t>
        <a:bodyPr/>
        <a:lstStyle/>
        <a:p>
          <a:endParaRPr lang="zh-CN" altLang="en-US"/>
        </a:p>
      </dgm:t>
    </dgm:pt>
    <dgm:pt modelId="{BAA71BBE-F967-40A1-AB5F-12A65FF7DD4C}" type="sibTrans" cxnId="{28AC2F73-B782-4F05-8B60-6BAFA6C0178A}">
      <dgm:prSet/>
      <dgm:spPr/>
      <dgm:t>
        <a:bodyPr/>
        <a:lstStyle/>
        <a:p>
          <a:endParaRPr lang="zh-CN" altLang="en-US"/>
        </a:p>
      </dgm:t>
    </dgm:pt>
    <dgm:pt modelId="{53BE13BD-59BA-4453-86A1-CEDF54B8EDDD}">
      <dgm:prSet phldrT="[文本]"/>
      <dgm:spPr/>
      <dgm:t>
        <a:bodyPr/>
        <a:lstStyle/>
        <a:p>
          <a:r>
            <a:rPr lang="zh-CN" altLang="en-US" dirty="0"/>
            <a:t>新版流水线进行改造升级，相关产品处于研发、推广和落地实施阶段</a:t>
          </a:r>
        </a:p>
      </dgm:t>
    </dgm:pt>
    <dgm:pt modelId="{0F03A36A-DDA3-486F-9B29-CF6FD4A6F777}" type="parTrans" cxnId="{093B1B9F-A5FD-4E90-A9F6-F15C4C8546A7}">
      <dgm:prSet/>
      <dgm:spPr/>
      <dgm:t>
        <a:bodyPr/>
        <a:lstStyle/>
        <a:p>
          <a:endParaRPr lang="zh-CN" altLang="en-US"/>
        </a:p>
      </dgm:t>
    </dgm:pt>
    <dgm:pt modelId="{1D4CD3CD-B7EB-463A-8706-04C3E63F373F}" type="sibTrans" cxnId="{093B1B9F-A5FD-4E90-A9F6-F15C4C8546A7}">
      <dgm:prSet/>
      <dgm:spPr/>
      <dgm:t>
        <a:bodyPr/>
        <a:lstStyle/>
        <a:p>
          <a:endParaRPr lang="zh-CN" altLang="en-US"/>
        </a:p>
      </dgm:t>
    </dgm:pt>
    <dgm:pt modelId="{912BCA5A-541C-42DE-AA7F-1327B29F7A22}">
      <dgm:prSet phldrT="[文本]"/>
      <dgm:spPr/>
      <dgm:t>
        <a:bodyPr/>
        <a:lstStyle/>
        <a:p>
          <a:r>
            <a:rPr lang="zh-CN" altLang="en-US" dirty="0"/>
            <a:t>基于自定义模板的流水线，进行线上</a:t>
          </a:r>
          <a:r>
            <a:rPr lang="en-US" altLang="zh-CN" dirty="0"/>
            <a:t>/</a:t>
          </a:r>
          <a:r>
            <a:rPr lang="zh-CN" altLang="en-US" dirty="0"/>
            <a:t>线下相关服务的部署和发布</a:t>
          </a:r>
        </a:p>
      </dgm:t>
    </dgm:pt>
    <dgm:pt modelId="{470F6153-BCA0-4175-9817-DC3D81822936}" type="parTrans" cxnId="{18E49142-8254-4897-8595-598CBAA30E8B}">
      <dgm:prSet/>
      <dgm:spPr/>
      <dgm:t>
        <a:bodyPr/>
        <a:lstStyle/>
        <a:p>
          <a:endParaRPr lang="zh-CN" altLang="en-US"/>
        </a:p>
      </dgm:t>
    </dgm:pt>
    <dgm:pt modelId="{0AADDFAE-3A4D-4033-84B0-1EC66427AC9C}" type="sibTrans" cxnId="{18E49142-8254-4897-8595-598CBAA30E8B}">
      <dgm:prSet/>
      <dgm:spPr/>
      <dgm:t>
        <a:bodyPr/>
        <a:lstStyle/>
        <a:p>
          <a:endParaRPr lang="zh-CN" altLang="en-US"/>
        </a:p>
      </dgm:t>
    </dgm:pt>
    <dgm:pt modelId="{F2A0B1CE-7F5A-40FA-BDB9-E73DCE42F00D}">
      <dgm:prSet phldrT="[文本]"/>
      <dgm:spPr/>
      <dgm:t>
        <a:bodyPr/>
        <a:lstStyle/>
        <a:p>
          <a:r>
            <a:rPr lang="zh-CN" altLang="en-US" dirty="0"/>
            <a:t>新版流水线推广试用中，长期迭代优化，以满足试用的各种业务场景</a:t>
          </a:r>
        </a:p>
      </dgm:t>
    </dgm:pt>
    <dgm:pt modelId="{ED09D7B7-EC61-42DE-89AB-7E851A2EC429}" type="parTrans" cxnId="{97A92E84-DA4A-43B8-AAAA-41A45DA60116}">
      <dgm:prSet/>
      <dgm:spPr/>
      <dgm:t>
        <a:bodyPr/>
        <a:lstStyle/>
        <a:p>
          <a:endParaRPr lang="zh-CN" altLang="en-US"/>
        </a:p>
      </dgm:t>
    </dgm:pt>
    <dgm:pt modelId="{653CB9AA-D2AC-4459-8149-815328C07553}" type="sibTrans" cxnId="{97A92E84-DA4A-43B8-AAAA-41A45DA60116}">
      <dgm:prSet/>
      <dgm:spPr/>
      <dgm:t>
        <a:bodyPr/>
        <a:lstStyle/>
        <a:p>
          <a:endParaRPr lang="zh-CN" altLang="en-US"/>
        </a:p>
      </dgm:t>
    </dgm:pt>
    <dgm:pt modelId="{93FE973D-042B-438D-973F-C32BE148D514}">
      <dgm:prSet phldrT="[文本]"/>
      <dgm:spPr/>
      <dgm:t>
        <a:bodyPr/>
        <a:lstStyle/>
        <a:p>
          <a:r>
            <a:rPr lang="zh-CN" altLang="en-US" dirty="0"/>
            <a:t>其它相关模块的迭代优化</a:t>
          </a:r>
        </a:p>
      </dgm:t>
    </dgm:pt>
    <dgm:pt modelId="{724721E7-6D0E-4FD1-96B5-62C39F63D98C}" type="parTrans" cxnId="{52577036-9D45-4DF5-8CB0-4EFBB2EBD1D4}">
      <dgm:prSet/>
      <dgm:spPr/>
      <dgm:t>
        <a:bodyPr/>
        <a:lstStyle/>
        <a:p>
          <a:endParaRPr lang="zh-CN" altLang="en-US"/>
        </a:p>
      </dgm:t>
    </dgm:pt>
    <dgm:pt modelId="{CCE3216E-2FF1-4EF2-AECB-3E80C9B54C9B}" type="sibTrans" cxnId="{52577036-9D45-4DF5-8CB0-4EFBB2EBD1D4}">
      <dgm:prSet/>
      <dgm:spPr/>
      <dgm:t>
        <a:bodyPr/>
        <a:lstStyle/>
        <a:p>
          <a:endParaRPr lang="zh-CN" altLang="en-US"/>
        </a:p>
      </dgm:t>
    </dgm:pt>
    <dgm:pt modelId="{6FB024FB-9DD7-4DB9-A588-0E88F3088009}">
      <dgm:prSet phldrT="[文本]"/>
      <dgm:spPr/>
      <dgm:t>
        <a:bodyPr/>
        <a:lstStyle/>
        <a:p>
          <a:r>
            <a:rPr lang="zh-CN" altLang="en-US" dirty="0"/>
            <a:t>完成情况：</a:t>
          </a:r>
        </a:p>
      </dgm:t>
    </dgm:pt>
    <dgm:pt modelId="{A0C8537C-2CD4-4519-84EF-D128C2EAE4FD}" type="sibTrans" cxnId="{456CD6DC-AD74-47DE-B54B-6D2795A6F927}">
      <dgm:prSet/>
      <dgm:spPr/>
      <dgm:t>
        <a:bodyPr/>
        <a:lstStyle/>
        <a:p>
          <a:endParaRPr lang="zh-CN" altLang="en-US"/>
        </a:p>
      </dgm:t>
    </dgm:pt>
    <dgm:pt modelId="{7C2B5273-92AC-4A27-AB83-6B2823961D3E}" type="parTrans" cxnId="{456CD6DC-AD74-47DE-B54B-6D2795A6F927}">
      <dgm:prSet/>
      <dgm:spPr/>
      <dgm:t>
        <a:bodyPr/>
        <a:lstStyle/>
        <a:p>
          <a:endParaRPr lang="zh-CN" altLang="en-US"/>
        </a:p>
      </dgm:t>
    </dgm:pt>
    <dgm:pt modelId="{4252FFBB-1388-4BCA-8824-0265FB8E7812}">
      <dgm:prSet phldrT="[文本]"/>
      <dgm:spPr/>
      <dgm:t>
        <a:bodyPr/>
        <a:lstStyle/>
        <a:p>
          <a:r>
            <a:rPr lang="zh-CN" altLang="en-US" dirty="0"/>
            <a:t>完成情况：</a:t>
          </a:r>
        </a:p>
      </dgm:t>
    </dgm:pt>
    <dgm:pt modelId="{EE205A80-C8B7-4291-86CD-07C4CAEC6F33}" type="parTrans" cxnId="{764BE982-5F18-483E-B7D5-81CBC92F79AD}">
      <dgm:prSet/>
      <dgm:spPr/>
      <dgm:t>
        <a:bodyPr/>
        <a:lstStyle/>
        <a:p>
          <a:endParaRPr lang="zh-CN" altLang="en-US"/>
        </a:p>
      </dgm:t>
    </dgm:pt>
    <dgm:pt modelId="{B9C06443-95A6-45EF-86B2-FC922845C56F}" type="sibTrans" cxnId="{764BE982-5F18-483E-B7D5-81CBC92F79AD}">
      <dgm:prSet/>
      <dgm:spPr/>
      <dgm:t>
        <a:bodyPr/>
        <a:lstStyle/>
        <a:p>
          <a:endParaRPr lang="zh-CN" altLang="en-US"/>
        </a:p>
      </dgm:t>
    </dgm:pt>
    <dgm:pt modelId="{98E8540D-2889-4F09-A7FA-EF460A35A1AD}">
      <dgm:prSet phldrT="[文本]"/>
      <dgm:spPr/>
      <dgm:t>
        <a:bodyPr/>
        <a:lstStyle/>
        <a:p>
          <a:r>
            <a:rPr lang="zh-CN" altLang="en-US" dirty="0"/>
            <a:t>完成情况：</a:t>
          </a:r>
        </a:p>
      </dgm:t>
    </dgm:pt>
    <dgm:pt modelId="{A9760C91-5BD5-466D-A759-099527CB312F}" type="parTrans" cxnId="{B71AD03A-478A-46EE-AC92-7FE9C81B9AF6}">
      <dgm:prSet/>
      <dgm:spPr/>
      <dgm:t>
        <a:bodyPr/>
        <a:lstStyle/>
        <a:p>
          <a:endParaRPr lang="zh-CN" altLang="en-US"/>
        </a:p>
      </dgm:t>
    </dgm:pt>
    <dgm:pt modelId="{9C10FD39-CA55-4234-9150-1465E02B5AB0}" type="sibTrans" cxnId="{B71AD03A-478A-46EE-AC92-7FE9C81B9AF6}">
      <dgm:prSet/>
      <dgm:spPr/>
      <dgm:t>
        <a:bodyPr/>
        <a:lstStyle/>
        <a:p>
          <a:endParaRPr lang="zh-CN" altLang="en-US"/>
        </a:p>
      </dgm:t>
    </dgm:pt>
    <dgm:pt modelId="{BF78F167-C6C0-4E34-804A-F137306F8C86}" type="pres">
      <dgm:prSet presAssocID="{B79E51CA-DC0C-4B09-8B44-724BFF2F784C}" presName="Name0" presStyleCnt="0">
        <dgm:presLayoutVars>
          <dgm:dir/>
          <dgm:animLvl val="lvl"/>
          <dgm:resizeHandles val="exact"/>
        </dgm:presLayoutVars>
      </dgm:prSet>
      <dgm:spPr/>
    </dgm:pt>
    <dgm:pt modelId="{A19AF569-604E-4CC0-9E16-243C80C2957D}" type="pres">
      <dgm:prSet presAssocID="{0895843C-5C9C-46CE-B241-0209A8FCE090}" presName="composite" presStyleCnt="0"/>
      <dgm:spPr/>
    </dgm:pt>
    <dgm:pt modelId="{480604CB-A469-4860-8709-F59B00303498}" type="pres">
      <dgm:prSet presAssocID="{0895843C-5C9C-46CE-B241-0209A8FCE090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A5046AA8-AC01-450F-A67E-8155FEFF067F}" type="pres">
      <dgm:prSet presAssocID="{0895843C-5C9C-46CE-B241-0209A8FCE090}" presName="desTx" presStyleLbl="alignAccFollowNode1" presStyleIdx="0" presStyleCnt="3">
        <dgm:presLayoutVars>
          <dgm:bulletEnabled val="1"/>
        </dgm:presLayoutVars>
      </dgm:prSet>
      <dgm:spPr/>
    </dgm:pt>
    <dgm:pt modelId="{2B42376D-8675-43A1-80F3-326BB5FAA7BE}" type="pres">
      <dgm:prSet presAssocID="{AD36AE2E-D5D9-47BB-B433-12C7C6861795}" presName="space" presStyleCnt="0"/>
      <dgm:spPr/>
    </dgm:pt>
    <dgm:pt modelId="{9F8ECC15-CD9B-4EA9-B1DC-5552AC7B41A0}" type="pres">
      <dgm:prSet presAssocID="{68BA186E-294C-44BC-92CB-E26626EA2381}" presName="composite" presStyleCnt="0"/>
      <dgm:spPr/>
    </dgm:pt>
    <dgm:pt modelId="{9C4B8CA7-D5E5-4A30-8203-6D15AE5738B0}" type="pres">
      <dgm:prSet presAssocID="{68BA186E-294C-44BC-92CB-E26626EA2381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6B2E0C48-FFB9-47A1-ABD2-963C064782D9}" type="pres">
      <dgm:prSet presAssocID="{68BA186E-294C-44BC-92CB-E26626EA2381}" presName="desTx" presStyleLbl="alignAccFollowNode1" presStyleIdx="1" presStyleCnt="3">
        <dgm:presLayoutVars>
          <dgm:bulletEnabled val="1"/>
        </dgm:presLayoutVars>
      </dgm:prSet>
      <dgm:spPr/>
    </dgm:pt>
    <dgm:pt modelId="{81CB493F-D152-4AAF-BB08-4880D8BE88BE}" type="pres">
      <dgm:prSet presAssocID="{4CD7AB8F-5A36-498E-B6C5-2797479E3EC1}" presName="space" presStyleCnt="0"/>
      <dgm:spPr/>
    </dgm:pt>
    <dgm:pt modelId="{6A6BAB9C-E510-44A4-8950-C368FDB2C753}" type="pres">
      <dgm:prSet presAssocID="{4FDACE7C-1EDB-4541-8132-93D0ACCFDAEF}" presName="composite" presStyleCnt="0"/>
      <dgm:spPr/>
    </dgm:pt>
    <dgm:pt modelId="{3B71D93D-09F3-4136-8310-2F246301F12A}" type="pres">
      <dgm:prSet presAssocID="{4FDACE7C-1EDB-4541-8132-93D0ACCFDAEF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C041E2A9-593F-48AD-91B1-48E3ECB28BBA}" type="pres">
      <dgm:prSet presAssocID="{4FDACE7C-1EDB-4541-8132-93D0ACCFDAEF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CE49F702-70AB-4493-AA09-FA48F3647A79}" type="presOf" srcId="{B59F1287-24F7-4926-B108-2CFF91A35858}" destId="{A5046AA8-AC01-450F-A67E-8155FEFF067F}" srcOrd="0" destOrd="1" presId="urn:microsoft.com/office/officeart/2005/8/layout/hList1"/>
    <dgm:cxn modelId="{9B951005-EF84-4C99-8691-8FFAA1BBBDFD}" type="presOf" srcId="{3CF79895-76F4-4488-9944-B7FABFC150CE}" destId="{C041E2A9-593F-48AD-91B1-48E3ECB28BBA}" srcOrd="0" destOrd="0" presId="urn:microsoft.com/office/officeart/2005/8/layout/hList1"/>
    <dgm:cxn modelId="{DBFC8617-A11B-4C63-BFDE-49ECEA0E8500}" type="presOf" srcId="{68BA186E-294C-44BC-92CB-E26626EA2381}" destId="{9C4B8CA7-D5E5-4A30-8203-6D15AE5738B0}" srcOrd="0" destOrd="0" presId="urn:microsoft.com/office/officeart/2005/8/layout/hList1"/>
    <dgm:cxn modelId="{9416F51A-2FE5-4216-A2FE-978DC828F64B}" type="presOf" srcId="{0895843C-5C9C-46CE-B241-0209A8FCE090}" destId="{480604CB-A469-4860-8709-F59B00303498}" srcOrd="0" destOrd="0" presId="urn:microsoft.com/office/officeart/2005/8/layout/hList1"/>
    <dgm:cxn modelId="{0BA8361F-49CA-4D6A-A639-17CBD26ABE05}" srcId="{0895843C-5C9C-46CE-B241-0209A8FCE090}" destId="{F0E2D44E-8E21-4B93-A548-E329E740B941}" srcOrd="0" destOrd="0" parTransId="{7A4DF529-3F13-40A9-A508-CA2C76AC00B7}" sibTransId="{C3A1848A-7CDF-4BE1-A27D-87CAB0A36A45}"/>
    <dgm:cxn modelId="{666DAC2A-B564-49F7-B8C8-C38AAA889AC6}" type="presOf" srcId="{6FB024FB-9DD7-4DB9-A588-0E88F3088009}" destId="{6B2E0C48-FFB9-47A1-ABD2-963C064782D9}" srcOrd="0" destOrd="4" presId="urn:microsoft.com/office/officeart/2005/8/layout/hList1"/>
    <dgm:cxn modelId="{BCEB7634-F922-4272-A128-A234E5B9B451}" type="presOf" srcId="{912BCA5A-541C-42DE-AA7F-1327B29F7A22}" destId="{6B2E0C48-FFB9-47A1-ABD2-963C064782D9}" srcOrd="0" destOrd="2" presId="urn:microsoft.com/office/officeart/2005/8/layout/hList1"/>
    <dgm:cxn modelId="{6A97DB34-4B34-4310-B388-89C059AADED3}" srcId="{4FDACE7C-1EDB-4541-8132-93D0ACCFDAEF}" destId="{3CF79895-76F4-4488-9944-B7FABFC150CE}" srcOrd="0" destOrd="0" parTransId="{D85A7CB9-0F8B-44C4-921D-4B1DE123742E}" sibTransId="{49BB3BE2-E8B0-450D-A779-A27DD58FE205}"/>
    <dgm:cxn modelId="{52577036-9D45-4DF5-8CB0-4EFBB2EBD1D4}" srcId="{4FDACE7C-1EDB-4541-8132-93D0ACCFDAEF}" destId="{93FE973D-042B-438D-973F-C32BE148D514}" srcOrd="2" destOrd="0" parTransId="{724721E7-6D0E-4FD1-96B5-62C39F63D98C}" sibTransId="{CCE3216E-2FF1-4EF2-AECB-3E80C9B54C9B}"/>
    <dgm:cxn modelId="{B71AD03A-478A-46EE-AC92-7FE9C81B9AF6}" srcId="{4FDACE7C-1EDB-4541-8132-93D0ACCFDAEF}" destId="{98E8540D-2889-4F09-A7FA-EF460A35A1AD}" srcOrd="3" destOrd="0" parTransId="{A9760C91-5BD5-466D-A759-099527CB312F}" sibTransId="{9C10FD39-CA55-4234-9150-1465E02B5AB0}"/>
    <dgm:cxn modelId="{D57BE861-8D06-4DDA-AEC5-A8AAEA90338C}" type="presOf" srcId="{93FE973D-042B-438D-973F-C32BE148D514}" destId="{C041E2A9-593F-48AD-91B1-48E3ECB28BBA}" srcOrd="0" destOrd="2" presId="urn:microsoft.com/office/officeart/2005/8/layout/hList1"/>
    <dgm:cxn modelId="{18E49142-8254-4897-8595-598CBAA30E8B}" srcId="{68BA186E-294C-44BC-92CB-E26626EA2381}" destId="{912BCA5A-541C-42DE-AA7F-1327B29F7A22}" srcOrd="2" destOrd="0" parTransId="{470F6153-BCA0-4175-9817-DC3D81822936}" sibTransId="{0AADDFAE-3A4D-4033-84B0-1EC66427AC9C}"/>
    <dgm:cxn modelId="{57A0FD43-76C0-4D07-8E31-A4B349646691}" srcId="{B79E51CA-DC0C-4B09-8B44-724BFF2F784C}" destId="{68BA186E-294C-44BC-92CB-E26626EA2381}" srcOrd="1" destOrd="0" parTransId="{4532923F-7A61-4C1D-B312-A32FF07F7066}" sibTransId="{4CD7AB8F-5A36-498E-B6C5-2797479E3EC1}"/>
    <dgm:cxn modelId="{FC19FF48-7836-45C4-B1F5-D6A1B027EAF2}" type="presOf" srcId="{4252FFBB-1388-4BCA-8824-0265FB8E7812}" destId="{A5046AA8-AC01-450F-A67E-8155FEFF067F}" srcOrd="0" destOrd="3" presId="urn:microsoft.com/office/officeart/2005/8/layout/hList1"/>
    <dgm:cxn modelId="{55411F4C-D00F-4B84-835E-8DCDE5A666E9}" srcId="{68BA186E-294C-44BC-92CB-E26626EA2381}" destId="{28E3A4A2-7DB0-46D2-8B28-D02BDFEDE283}" srcOrd="0" destOrd="0" parTransId="{9B98D7B5-86D6-4E87-B266-FB8785F0D4E4}" sibTransId="{D527894F-E849-455C-BF10-F191F581C3ED}"/>
    <dgm:cxn modelId="{5F13F950-FFC4-4401-9F19-5FAD7B4114C4}" type="presOf" srcId="{98E8540D-2889-4F09-A7FA-EF460A35A1AD}" destId="{C041E2A9-593F-48AD-91B1-48E3ECB28BBA}" srcOrd="0" destOrd="3" presId="urn:microsoft.com/office/officeart/2005/8/layout/hList1"/>
    <dgm:cxn modelId="{28AC2F73-B782-4F05-8B60-6BAFA6C0178A}" srcId="{4FDACE7C-1EDB-4541-8132-93D0ACCFDAEF}" destId="{437D4AF9-6F03-4416-9461-5226F78F183D}" srcOrd="1" destOrd="0" parTransId="{4F0B274A-FD10-4FFA-B0CB-EFECE7F2D686}" sibTransId="{BAA71BBE-F967-40A1-AB5F-12A65FF7DD4C}"/>
    <dgm:cxn modelId="{F2B4FC7C-0B41-4534-85C7-39E330835A1F}" type="presOf" srcId="{F0E2D44E-8E21-4B93-A548-E329E740B941}" destId="{A5046AA8-AC01-450F-A67E-8155FEFF067F}" srcOrd="0" destOrd="0" presId="urn:microsoft.com/office/officeart/2005/8/layout/hList1"/>
    <dgm:cxn modelId="{764BE982-5F18-483E-B7D5-81CBC92F79AD}" srcId="{0895843C-5C9C-46CE-B241-0209A8FCE090}" destId="{4252FFBB-1388-4BCA-8824-0265FB8E7812}" srcOrd="3" destOrd="0" parTransId="{EE205A80-C8B7-4291-86CD-07C4CAEC6F33}" sibTransId="{B9C06443-95A6-45EF-86B2-FC922845C56F}"/>
    <dgm:cxn modelId="{97A92E84-DA4A-43B8-AAAA-41A45DA60116}" srcId="{68BA186E-294C-44BC-92CB-E26626EA2381}" destId="{F2A0B1CE-7F5A-40FA-BDB9-E73DCE42F00D}" srcOrd="3" destOrd="0" parTransId="{ED09D7B7-EC61-42DE-89AB-7E851A2EC429}" sibTransId="{653CB9AA-D2AC-4459-8149-815328C07553}"/>
    <dgm:cxn modelId="{75E20587-01F3-4AAE-BEBD-02EA9019AEEC}" type="presOf" srcId="{2C2E23A5-693A-467A-83D5-BF86648D05A4}" destId="{6B2E0C48-FFB9-47A1-ABD2-963C064782D9}" srcOrd="0" destOrd="1" presId="urn:microsoft.com/office/officeart/2005/8/layout/hList1"/>
    <dgm:cxn modelId="{0D568A8E-0931-4707-80BA-9B7F3C9567E1}" srcId="{68BA186E-294C-44BC-92CB-E26626EA2381}" destId="{2C2E23A5-693A-467A-83D5-BF86648D05A4}" srcOrd="1" destOrd="0" parTransId="{4E48F833-E1F2-4D02-9941-86FF2382C02C}" sibTransId="{55BF188F-47D8-4FAC-8F7D-72AA85C8285F}"/>
    <dgm:cxn modelId="{6746EA99-106C-4D88-B314-22F6C5E3687E}" type="presOf" srcId="{437D4AF9-6F03-4416-9461-5226F78F183D}" destId="{C041E2A9-593F-48AD-91B1-48E3ECB28BBA}" srcOrd="0" destOrd="1" presId="urn:microsoft.com/office/officeart/2005/8/layout/hList1"/>
    <dgm:cxn modelId="{093B1B9F-A5FD-4E90-A9F6-F15C4C8546A7}" srcId="{0895843C-5C9C-46CE-B241-0209A8FCE090}" destId="{53BE13BD-59BA-4453-86A1-CEDF54B8EDDD}" srcOrd="2" destOrd="0" parTransId="{0F03A36A-DDA3-486F-9B29-CF6FD4A6F777}" sibTransId="{1D4CD3CD-B7EB-463A-8706-04C3E63F373F}"/>
    <dgm:cxn modelId="{8A5448BB-9DBC-4D4C-8A06-11E5ECA5C35C}" type="presOf" srcId="{4FDACE7C-1EDB-4541-8132-93D0ACCFDAEF}" destId="{3B71D93D-09F3-4136-8310-2F246301F12A}" srcOrd="0" destOrd="0" presId="urn:microsoft.com/office/officeart/2005/8/layout/hList1"/>
    <dgm:cxn modelId="{B66C08BE-4A8E-4AD7-A06B-E8EDF40D75C3}" type="presOf" srcId="{53BE13BD-59BA-4453-86A1-CEDF54B8EDDD}" destId="{A5046AA8-AC01-450F-A67E-8155FEFF067F}" srcOrd="0" destOrd="2" presId="urn:microsoft.com/office/officeart/2005/8/layout/hList1"/>
    <dgm:cxn modelId="{C9683CC7-6CED-4273-8712-4A248B2A81E3}" srcId="{B79E51CA-DC0C-4B09-8B44-724BFF2F784C}" destId="{0895843C-5C9C-46CE-B241-0209A8FCE090}" srcOrd="0" destOrd="0" parTransId="{BBFC0A22-7960-4791-8E18-E66A69EAF63A}" sibTransId="{AD36AE2E-D5D9-47BB-B433-12C7C6861795}"/>
    <dgm:cxn modelId="{AB0B69D5-D388-48FD-A1E4-6CADD4854991}" srcId="{B79E51CA-DC0C-4B09-8B44-724BFF2F784C}" destId="{4FDACE7C-1EDB-4541-8132-93D0ACCFDAEF}" srcOrd="2" destOrd="0" parTransId="{EE33445A-C8A0-4FFD-9A63-49B455A1DB65}" sibTransId="{F227C553-B975-43B8-A05E-876022BEDF3A}"/>
    <dgm:cxn modelId="{A77014DB-9067-4B17-B498-45C791CEB8DD}" type="presOf" srcId="{F2A0B1CE-7F5A-40FA-BDB9-E73DCE42F00D}" destId="{6B2E0C48-FFB9-47A1-ABD2-963C064782D9}" srcOrd="0" destOrd="3" presId="urn:microsoft.com/office/officeart/2005/8/layout/hList1"/>
    <dgm:cxn modelId="{456CD6DC-AD74-47DE-B54B-6D2795A6F927}" srcId="{68BA186E-294C-44BC-92CB-E26626EA2381}" destId="{6FB024FB-9DD7-4DB9-A588-0E88F3088009}" srcOrd="4" destOrd="0" parTransId="{7C2B5273-92AC-4A27-AB83-6B2823961D3E}" sibTransId="{A0C8537C-2CD4-4519-84EF-D128C2EAE4FD}"/>
    <dgm:cxn modelId="{245068F4-FBDD-4519-AB57-A256DCDA449F}" type="presOf" srcId="{B79E51CA-DC0C-4B09-8B44-724BFF2F784C}" destId="{BF78F167-C6C0-4E34-804A-F137306F8C86}" srcOrd="0" destOrd="0" presId="urn:microsoft.com/office/officeart/2005/8/layout/hList1"/>
    <dgm:cxn modelId="{82B6C4F9-218F-4A74-AB9E-A611A0704B14}" type="presOf" srcId="{28E3A4A2-7DB0-46D2-8B28-D02BDFEDE283}" destId="{6B2E0C48-FFB9-47A1-ABD2-963C064782D9}" srcOrd="0" destOrd="0" presId="urn:microsoft.com/office/officeart/2005/8/layout/hList1"/>
    <dgm:cxn modelId="{AD7644FC-B8F3-4DD4-8528-E2C3F67A753C}" srcId="{0895843C-5C9C-46CE-B241-0209A8FCE090}" destId="{B59F1287-24F7-4926-B108-2CFF91A35858}" srcOrd="1" destOrd="0" parTransId="{5E96CED1-353B-4388-9BCE-D88F7D9EED4C}" sibTransId="{10D85F1A-87BA-417C-9DB5-C825135F5AF6}"/>
    <dgm:cxn modelId="{B2BE7CB1-0D5C-4117-9572-DD82E4741EE2}" type="presParOf" srcId="{BF78F167-C6C0-4E34-804A-F137306F8C86}" destId="{A19AF569-604E-4CC0-9E16-243C80C2957D}" srcOrd="0" destOrd="0" presId="urn:microsoft.com/office/officeart/2005/8/layout/hList1"/>
    <dgm:cxn modelId="{3DC6F15A-EEC9-4B8F-B65E-31F968ECB31A}" type="presParOf" srcId="{A19AF569-604E-4CC0-9E16-243C80C2957D}" destId="{480604CB-A469-4860-8709-F59B00303498}" srcOrd="0" destOrd="0" presId="urn:microsoft.com/office/officeart/2005/8/layout/hList1"/>
    <dgm:cxn modelId="{D576B0C0-DA8D-45AB-A97F-4265A07EE225}" type="presParOf" srcId="{A19AF569-604E-4CC0-9E16-243C80C2957D}" destId="{A5046AA8-AC01-450F-A67E-8155FEFF067F}" srcOrd="1" destOrd="0" presId="urn:microsoft.com/office/officeart/2005/8/layout/hList1"/>
    <dgm:cxn modelId="{AA2761A4-8D7D-4BE1-B031-1C435EF825F5}" type="presParOf" srcId="{BF78F167-C6C0-4E34-804A-F137306F8C86}" destId="{2B42376D-8675-43A1-80F3-326BB5FAA7BE}" srcOrd="1" destOrd="0" presId="urn:microsoft.com/office/officeart/2005/8/layout/hList1"/>
    <dgm:cxn modelId="{BA57CB17-376F-4010-87C7-E4AD1586EF9A}" type="presParOf" srcId="{BF78F167-C6C0-4E34-804A-F137306F8C86}" destId="{9F8ECC15-CD9B-4EA9-B1DC-5552AC7B41A0}" srcOrd="2" destOrd="0" presId="urn:microsoft.com/office/officeart/2005/8/layout/hList1"/>
    <dgm:cxn modelId="{1FB85E68-32E2-49B5-AAE1-913B01094CE6}" type="presParOf" srcId="{9F8ECC15-CD9B-4EA9-B1DC-5552AC7B41A0}" destId="{9C4B8CA7-D5E5-4A30-8203-6D15AE5738B0}" srcOrd="0" destOrd="0" presId="urn:microsoft.com/office/officeart/2005/8/layout/hList1"/>
    <dgm:cxn modelId="{B2B319B3-7C60-433E-A5A6-7C6B74A01947}" type="presParOf" srcId="{9F8ECC15-CD9B-4EA9-B1DC-5552AC7B41A0}" destId="{6B2E0C48-FFB9-47A1-ABD2-963C064782D9}" srcOrd="1" destOrd="0" presId="urn:microsoft.com/office/officeart/2005/8/layout/hList1"/>
    <dgm:cxn modelId="{AAD482AE-24E5-46F1-861E-AAA818971B83}" type="presParOf" srcId="{BF78F167-C6C0-4E34-804A-F137306F8C86}" destId="{81CB493F-D152-4AAF-BB08-4880D8BE88BE}" srcOrd="3" destOrd="0" presId="urn:microsoft.com/office/officeart/2005/8/layout/hList1"/>
    <dgm:cxn modelId="{33DD8110-F7ED-4531-BE28-4F357D59B834}" type="presParOf" srcId="{BF78F167-C6C0-4E34-804A-F137306F8C86}" destId="{6A6BAB9C-E510-44A4-8950-C368FDB2C753}" srcOrd="4" destOrd="0" presId="urn:microsoft.com/office/officeart/2005/8/layout/hList1"/>
    <dgm:cxn modelId="{95230340-E1D0-4EBE-B840-6C36D1415CBE}" type="presParOf" srcId="{6A6BAB9C-E510-44A4-8950-C368FDB2C753}" destId="{3B71D93D-09F3-4136-8310-2F246301F12A}" srcOrd="0" destOrd="0" presId="urn:microsoft.com/office/officeart/2005/8/layout/hList1"/>
    <dgm:cxn modelId="{5B27536A-1E3E-4820-A8B2-ACF17F940857}" type="presParOf" srcId="{6A6BAB9C-E510-44A4-8950-C368FDB2C753}" destId="{C041E2A9-593F-48AD-91B1-48E3ECB28BBA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80604CB-A469-4860-8709-F59B00303498}">
      <dsp:nvSpPr>
        <dsp:cNvPr id="0" name=""/>
        <dsp:cNvSpPr/>
      </dsp:nvSpPr>
      <dsp:spPr>
        <a:xfrm>
          <a:off x="3309" y="179330"/>
          <a:ext cx="3226732" cy="432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CICD</a:t>
          </a:r>
          <a:endParaRPr lang="zh-CN" altLang="en-US" sz="1500" kern="1200" dirty="0"/>
        </a:p>
      </dsp:txBody>
      <dsp:txXfrm>
        <a:off x="3309" y="179330"/>
        <a:ext cx="3226732" cy="432000"/>
      </dsp:txXfrm>
    </dsp:sp>
    <dsp:sp modelId="{A5046AA8-AC01-450F-A67E-8155FEFF067F}">
      <dsp:nvSpPr>
        <dsp:cNvPr id="0" name=""/>
        <dsp:cNvSpPr/>
      </dsp:nvSpPr>
      <dsp:spPr>
        <a:xfrm>
          <a:off x="3309" y="611330"/>
          <a:ext cx="3226732" cy="26043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实现基于流水线方式进行系统部署和发布能力的系统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旧版流水线稳定使用，保障各个业务线的系统发布工作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新版流水线进行改造升级，相关产品处于研发、推广和落地实施阶段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完成情况：</a:t>
          </a:r>
        </a:p>
      </dsp:txBody>
      <dsp:txXfrm>
        <a:off x="3309" y="611330"/>
        <a:ext cx="3226732" cy="2604318"/>
      </dsp:txXfrm>
    </dsp:sp>
    <dsp:sp modelId="{9C4B8CA7-D5E5-4A30-8203-6D15AE5738B0}">
      <dsp:nvSpPr>
        <dsp:cNvPr id="0" name=""/>
        <dsp:cNvSpPr/>
      </dsp:nvSpPr>
      <dsp:spPr>
        <a:xfrm>
          <a:off x="3681785" y="179330"/>
          <a:ext cx="3226732" cy="432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1500" kern="1200" dirty="0"/>
            <a:t>新版流水线模板配置</a:t>
          </a:r>
        </a:p>
      </dsp:txBody>
      <dsp:txXfrm>
        <a:off x="3681785" y="179330"/>
        <a:ext cx="3226732" cy="432000"/>
      </dsp:txXfrm>
    </dsp:sp>
    <dsp:sp modelId="{6B2E0C48-FFB9-47A1-ABD2-963C064782D9}">
      <dsp:nvSpPr>
        <dsp:cNvPr id="0" name=""/>
        <dsp:cNvSpPr/>
      </dsp:nvSpPr>
      <dsp:spPr>
        <a:xfrm>
          <a:off x="3681785" y="611330"/>
          <a:ext cx="3226732" cy="26043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任务组：实现自定义功能卡片、及对卡片进行个性化配置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流水线模板：基于自定义的任务组卡片，实现跨服务、跨流水线的模板配置和管理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基于自定义模板的流水线，进行线上</a:t>
          </a:r>
          <a:r>
            <a:rPr lang="en-US" altLang="zh-CN" sz="1500" kern="1200" dirty="0"/>
            <a:t>/</a:t>
          </a:r>
          <a:r>
            <a:rPr lang="zh-CN" altLang="en-US" sz="1500" kern="1200" dirty="0"/>
            <a:t>线下相关服务的部署和发布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新版流水线推广试用中，长期迭代优化，以满足试用的各种业务场景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完成情况：</a:t>
          </a:r>
        </a:p>
      </dsp:txBody>
      <dsp:txXfrm>
        <a:off x="3681785" y="611330"/>
        <a:ext cx="3226732" cy="2604318"/>
      </dsp:txXfrm>
    </dsp:sp>
    <dsp:sp modelId="{3B71D93D-09F3-4136-8310-2F246301F12A}">
      <dsp:nvSpPr>
        <dsp:cNvPr id="0" name=""/>
        <dsp:cNvSpPr/>
      </dsp:nvSpPr>
      <dsp:spPr>
        <a:xfrm>
          <a:off x="7360260" y="179330"/>
          <a:ext cx="3226732" cy="432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60960" rIns="106680" bIns="6096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CN" sz="1500" kern="1200" dirty="0"/>
            <a:t>CMDB</a:t>
          </a:r>
          <a:endParaRPr lang="zh-CN" altLang="en-US" sz="1500" kern="1200" dirty="0"/>
        </a:p>
      </dsp:txBody>
      <dsp:txXfrm>
        <a:off x="7360260" y="179330"/>
        <a:ext cx="3226732" cy="432000"/>
      </dsp:txXfrm>
    </dsp:sp>
    <dsp:sp modelId="{C041E2A9-593F-48AD-91B1-48E3ECB28BBA}">
      <dsp:nvSpPr>
        <dsp:cNvPr id="0" name=""/>
        <dsp:cNvSpPr/>
      </dsp:nvSpPr>
      <dsp:spPr>
        <a:xfrm>
          <a:off x="7360260" y="611330"/>
          <a:ext cx="3226732" cy="2604318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010" tIns="80010" rIns="106680" bIns="120015" numCol="1" spcCol="1270" anchor="t" anchorCtr="0">
          <a:noAutofit/>
        </a:bodyPr>
        <a:lstStyle/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500" kern="1200" dirty="0"/>
            <a:t>Vivo Cloud</a:t>
          </a:r>
          <a:r>
            <a:rPr lang="zh-CN" altLang="en-US" sz="1500" kern="1200" dirty="0"/>
            <a:t>后台管理</a:t>
          </a:r>
          <a:r>
            <a:rPr lang="en-US" altLang="zh-CN" sz="1500" kern="1200" dirty="0"/>
            <a:t>—</a:t>
          </a:r>
          <a:r>
            <a:rPr lang="zh-CN" altLang="en-US" sz="1500" kern="1200" dirty="0"/>
            <a:t>公共文档上线使用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1500" kern="1200" dirty="0"/>
            <a:t>Vivo cloud</a:t>
          </a:r>
          <a:r>
            <a:rPr lang="zh-CN" altLang="en-US" sz="1500" kern="1200" dirty="0"/>
            <a:t>全局搜索开发完成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其它相关模块的迭代优化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1500" kern="1200" dirty="0"/>
            <a:t>完成情况：</a:t>
          </a:r>
        </a:p>
      </dsp:txBody>
      <dsp:txXfrm>
        <a:off x="7360260" y="611330"/>
        <a:ext cx="3226732" cy="26043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F48219-AF50-4C76-8CC3-6DFF0C28F493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CC3A712-C4F2-4986-B9D0-E576AED28E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339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配置成本与上手成本的降低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跨服务、跨流水线相关任务配置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3A712-C4F2-4986-B9D0-E576AED28EF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7679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配置成本与上手成本的降低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跨服务、跨流水线相关任务配置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3A712-C4F2-4986-B9D0-E576AED28E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52674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配置成本与上手成本的降低</a:t>
            </a:r>
            <a:endParaRPr lang="en-US" altLang="zh-CN" dirty="0"/>
          </a:p>
          <a:p>
            <a:r>
              <a:rPr lang="en-US" altLang="zh-CN" dirty="0"/>
              <a:t>2.</a:t>
            </a:r>
            <a:r>
              <a:rPr lang="zh-CN" altLang="en-US" dirty="0"/>
              <a:t>跨服务、跨流水线相关任务配置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3A712-C4F2-4986-B9D0-E576AED28E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45755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Situation</a:t>
            </a:r>
            <a:r>
              <a:rPr lang="zh-CN" altLang="en-US" dirty="0"/>
              <a:t>、</a:t>
            </a:r>
            <a:r>
              <a:rPr lang="en-US" altLang="zh-CN" dirty="0"/>
              <a:t>Task</a:t>
            </a:r>
            <a:r>
              <a:rPr lang="zh-CN" altLang="en-US" dirty="0"/>
              <a:t>、</a:t>
            </a:r>
            <a:r>
              <a:rPr lang="en-US" altLang="zh-CN" dirty="0"/>
              <a:t>Action</a:t>
            </a:r>
            <a:r>
              <a:rPr lang="zh-CN" altLang="en-US" dirty="0"/>
              <a:t>、</a:t>
            </a:r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3A712-C4F2-4986-B9D0-E576AED28E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0592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Situation</a:t>
            </a:r>
            <a:r>
              <a:rPr lang="zh-CN" altLang="en-US" dirty="0"/>
              <a:t>、</a:t>
            </a:r>
            <a:r>
              <a:rPr lang="en-US" altLang="zh-CN" dirty="0"/>
              <a:t>Task</a:t>
            </a:r>
            <a:r>
              <a:rPr lang="zh-CN" altLang="en-US" dirty="0"/>
              <a:t>、</a:t>
            </a:r>
            <a:r>
              <a:rPr lang="en-US" altLang="zh-CN" dirty="0"/>
              <a:t>Action</a:t>
            </a:r>
            <a:r>
              <a:rPr lang="zh-CN" altLang="en-US" dirty="0"/>
              <a:t>、</a:t>
            </a:r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3A712-C4F2-4986-B9D0-E576AED28EF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0741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Situation</a:t>
            </a:r>
            <a:r>
              <a:rPr lang="zh-CN" altLang="en-US" dirty="0"/>
              <a:t>、</a:t>
            </a:r>
            <a:r>
              <a:rPr lang="en-US" altLang="zh-CN" dirty="0"/>
              <a:t>Task</a:t>
            </a:r>
            <a:r>
              <a:rPr lang="zh-CN" altLang="en-US" dirty="0"/>
              <a:t>、</a:t>
            </a:r>
            <a:r>
              <a:rPr lang="en-US" altLang="zh-CN" dirty="0"/>
              <a:t>Action</a:t>
            </a:r>
            <a:r>
              <a:rPr lang="zh-CN" altLang="en-US" dirty="0"/>
              <a:t>、</a:t>
            </a:r>
            <a:r>
              <a:rPr lang="en-US" altLang="zh-CN" dirty="0"/>
              <a:t>Result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CC3A712-C4F2-4986-B9D0-E576AED28EF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36864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产品思维</a:t>
            </a:r>
            <a:r>
              <a:rPr lang="en-US" altLang="zh-CN" dirty="0"/>
              <a:t>/</a:t>
            </a:r>
            <a:r>
              <a:rPr lang="zh-CN" altLang="en-US" dirty="0"/>
              <a:t>产品能力：项目的定位</a:t>
            </a:r>
            <a:r>
              <a:rPr lang="zh-CN" altLang="en-US" baseline="0" dirty="0"/>
              <a:t> </a:t>
            </a:r>
            <a:r>
              <a:rPr lang="en-US" altLang="zh-CN" baseline="0" dirty="0"/>
              <a:t>+ </a:t>
            </a:r>
            <a:r>
              <a:rPr lang="zh-CN" altLang="en-US" dirty="0"/>
              <a:t>业务方向 </a:t>
            </a:r>
            <a:r>
              <a:rPr lang="en-US" altLang="zh-CN" dirty="0"/>
              <a:t>+ </a:t>
            </a:r>
            <a:r>
              <a:rPr lang="zh-CN" altLang="en-US" dirty="0"/>
              <a:t>专业技能 </a:t>
            </a:r>
            <a:r>
              <a:rPr lang="en-US" altLang="zh-CN" dirty="0"/>
              <a:t>= </a:t>
            </a:r>
            <a:r>
              <a:rPr lang="zh-CN" altLang="en-US" dirty="0"/>
              <a:t>更好的产品</a:t>
            </a:r>
            <a:endParaRPr lang="en-US" altLang="zh-CN" dirty="0"/>
          </a:p>
          <a:p>
            <a:r>
              <a:rPr lang="zh-CN" altLang="en-US" dirty="0"/>
              <a:t>项目管理：成本（解决问题的方法）、需求进度管理、风险管理、干系人管理（产品风格</a:t>
            </a:r>
            <a:r>
              <a:rPr lang="en-US" altLang="zh-CN" dirty="0"/>
              <a:t>/</a:t>
            </a:r>
            <a:r>
              <a:rPr lang="zh-CN" altLang="en-US" dirty="0"/>
              <a:t>特色功能</a:t>
            </a:r>
            <a:r>
              <a:rPr lang="en-US" altLang="zh-CN" dirty="0"/>
              <a:t>/</a:t>
            </a:r>
            <a:r>
              <a:rPr lang="zh-CN" altLang="en-US" dirty="0"/>
              <a:t>优先级侧重等，干系人不同，有所不同）</a:t>
            </a:r>
            <a:endParaRPr lang="en-US" altLang="zh-CN" dirty="0"/>
          </a:p>
          <a:p>
            <a:r>
              <a:rPr lang="zh-CN" altLang="en-US" dirty="0"/>
              <a:t>架构能力：代码的抽离，代码逻辑的设置，组件化等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C3A712-C4F2-4986-B9D0-E576AED28E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1644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60686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1169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67456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6373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1014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267311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4878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2721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1305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6966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987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235DC95-CA93-4412-83B5-44E84C2AB4A2}" type="datetimeFigureOut">
              <a:rPr lang="zh-CN" altLang="en-US" smtClean="0"/>
              <a:t>2021/8/28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663981-0834-4737-95F4-37FF14E266D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678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7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microsoft.com/office/2007/relationships/diagramDrawing" Target="../diagrams/drawin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占位符 2"/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"/>
            <a:ext cx="12192000" cy="367211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672113"/>
            <a:ext cx="12192000" cy="3185887"/>
          </a:xfrm>
          <a:prstGeom prst="rect">
            <a:avLst/>
          </a:prstGeom>
        </p:spPr>
      </p:pic>
      <p:sp>
        <p:nvSpPr>
          <p:cNvPr id="7" name="文本占位符 17"/>
          <p:cNvSpPr txBox="1">
            <a:spLocks/>
          </p:cNvSpPr>
          <p:nvPr/>
        </p:nvSpPr>
        <p:spPr>
          <a:xfrm>
            <a:off x="816076" y="4044551"/>
            <a:ext cx="8747852" cy="7302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4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转正答辩</a:t>
            </a:r>
            <a:r>
              <a:rPr kumimoji="1" lang="en-US" altLang="zh-CN" sz="4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PPT</a:t>
            </a:r>
            <a:endParaRPr kumimoji="1" lang="zh-CN" altLang="en-US" sz="4000" dirty="0">
              <a:solidFill>
                <a:schemeClr val="bg1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8" name="文本占位符 18"/>
          <p:cNvSpPr txBox="1">
            <a:spLocks/>
          </p:cNvSpPr>
          <p:nvPr/>
        </p:nvSpPr>
        <p:spPr>
          <a:xfrm>
            <a:off x="816076" y="4808197"/>
            <a:ext cx="10799233" cy="91372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  </a:t>
            </a:r>
            <a:r>
              <a:rPr kumimoji="1" lang="zh-CN" altLang="en-US" sz="2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姓名：</a:t>
            </a:r>
            <a:endParaRPr kumimoji="1" lang="en-US" altLang="zh-CN" sz="2000" dirty="0">
              <a:solidFill>
                <a:schemeClr val="bg1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  <a:p>
            <a:pPr marL="0" indent="0">
              <a:buNone/>
            </a:pPr>
            <a:r>
              <a:rPr kumimoji="1" lang="en-US" altLang="zh-CN" sz="2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  </a:t>
            </a:r>
            <a:r>
              <a:rPr kumimoji="1" lang="zh-CN" altLang="en-US" sz="2000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导师：</a:t>
            </a: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7695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三、负责工作模块的意见、想法及规划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373C8F0-844C-487D-820E-228EE17A7CD9}"/>
              </a:ext>
            </a:extLst>
          </p:cNvPr>
          <p:cNvSpPr txBox="1"/>
          <p:nvPr/>
        </p:nvSpPr>
        <p:spPr>
          <a:xfrm>
            <a:off x="1029861" y="1970698"/>
            <a:ext cx="4262493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zh-CN" altLang="en-US" dirty="0"/>
              <a:t>目的：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配置成本与上手成本的降低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实现跨服务、跨流水线相关任务配置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39B4C0-EA20-449F-AFF4-3F602F8C16F4}"/>
              </a:ext>
            </a:extLst>
          </p:cNvPr>
          <p:cNvSpPr txBox="1"/>
          <p:nvPr/>
        </p:nvSpPr>
        <p:spPr>
          <a:xfrm>
            <a:off x="1168406" y="1356086"/>
            <a:ext cx="416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ea typeface="vivo type CN简 Regular" panose="02000500000000000000"/>
              </a:rPr>
              <a:t>流水线模板管理 </a:t>
            </a:r>
            <a:r>
              <a:rPr kumimoji="1" lang="en-US" altLang="zh-CN" dirty="0">
                <a:ea typeface="vivo type CN简 Regular" panose="02000500000000000000"/>
              </a:rPr>
              <a:t>&amp; </a:t>
            </a:r>
            <a:r>
              <a:rPr kumimoji="1" lang="zh-CN" altLang="en-US" dirty="0">
                <a:ea typeface="vivo type CN简 Regular" panose="02000500000000000000"/>
              </a:rPr>
              <a:t>任务组模板管理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E539E7F8-2B9B-4DAE-95DF-A6C2E366A86E}"/>
              </a:ext>
            </a:extLst>
          </p:cNvPr>
          <p:cNvSpPr txBox="1"/>
          <p:nvPr/>
        </p:nvSpPr>
        <p:spPr>
          <a:xfrm>
            <a:off x="6096000" y="1793481"/>
            <a:ext cx="37776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任务：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模板管理页面开发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任务卡片相关联模块调整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584C5A7-032D-4C9E-A7F3-1C070C325C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61" y="1269928"/>
            <a:ext cx="468000" cy="4680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87EA714-3855-4169-84C1-ED086018829B}"/>
              </a:ext>
            </a:extLst>
          </p:cNvPr>
          <p:cNvSpPr txBox="1"/>
          <p:nvPr/>
        </p:nvSpPr>
        <p:spPr>
          <a:xfrm>
            <a:off x="721913" y="3197628"/>
            <a:ext cx="529109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规划：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持续参与项目迭代优化，应对新版流水线推广过程中各需求场景的项目能力建设；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旧版流水线有关功能迭代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针对已知问题（</a:t>
            </a:r>
            <a:r>
              <a:rPr lang="en-US" altLang="zh-CN" dirty="0"/>
              <a:t>what</a:t>
            </a:r>
            <a:r>
              <a:rPr lang="zh-CN" altLang="en-US" dirty="0"/>
              <a:t>？？）、规划（具体前期列出，是什么？待确认），修复和实现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09FA350-C328-4133-8918-3142F7A72DB1}"/>
              </a:ext>
            </a:extLst>
          </p:cNvPr>
          <p:cNvSpPr txBox="1"/>
          <p:nvPr/>
        </p:nvSpPr>
        <p:spPr>
          <a:xfrm>
            <a:off x="6096000" y="2923188"/>
            <a:ext cx="547376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想法：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新版流水线，任务组设计不明确，可优化；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需求实现过程中发现，部分卡片在自定义模块中的设计不够严谨（比如选择机器、分线上线下等情况，模板里面不该选择）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前端：解决表单必填项校验的问题，通过配置可深层探到各表单的校验项，做到统一去除。但存在部分问题未解决，应该形成通用的方法</a:t>
            </a:r>
            <a:r>
              <a:rPr lang="en-US" altLang="zh-CN" dirty="0"/>
              <a:t>/</a:t>
            </a:r>
            <a:r>
              <a:rPr lang="zh-CN" altLang="en-US" dirty="0"/>
              <a:t>模块输出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旧版流水线过程中，发现的</a:t>
            </a:r>
            <a:r>
              <a:rPr lang="en-US" altLang="zh-CN" dirty="0"/>
              <a:t>element-</a:t>
            </a:r>
            <a:r>
              <a:rPr lang="en-US" altLang="zh-CN" dirty="0" err="1"/>
              <a:t>ui</a:t>
            </a:r>
            <a:r>
              <a:rPr lang="zh-CN" altLang="en-US" dirty="0"/>
              <a:t>穿梭框不能够适应多种场景，无法满足本项目的需求，优化待完成，应当尽快完成，输出模块，并入在</a:t>
            </a:r>
            <a:r>
              <a:rPr lang="en-US" altLang="zh-CN" dirty="0"/>
              <a:t>pass</a:t>
            </a:r>
            <a:r>
              <a:rPr lang="zh-CN" altLang="en-US" dirty="0"/>
              <a:t>组件库中进行使用。</a:t>
            </a:r>
          </a:p>
        </p:txBody>
      </p:sp>
    </p:spTree>
    <p:extLst>
      <p:ext uri="{BB962C8B-B14F-4D97-AF65-F5344CB8AC3E}">
        <p14:creationId xmlns:p14="http://schemas.microsoft.com/office/powerpoint/2010/main" val="13987225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三、负责工作模块的意见、想法及规划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39B4C0-EA20-449F-AFF4-3F602F8C16F4}"/>
              </a:ext>
            </a:extLst>
          </p:cNvPr>
          <p:cNvSpPr txBox="1"/>
          <p:nvPr/>
        </p:nvSpPr>
        <p:spPr>
          <a:xfrm>
            <a:off x="1168406" y="1356086"/>
            <a:ext cx="416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>
                <a:ea typeface="vivo type CN简 Regular" panose="02000500000000000000"/>
              </a:rPr>
              <a:t>流水线模板管理 </a:t>
            </a:r>
            <a:r>
              <a:rPr kumimoji="1" lang="en-US" altLang="zh-CN" dirty="0">
                <a:ea typeface="vivo type CN简 Regular" panose="02000500000000000000"/>
              </a:rPr>
              <a:t>&amp; </a:t>
            </a:r>
            <a:r>
              <a:rPr kumimoji="1" lang="zh-CN" altLang="en-US" dirty="0">
                <a:ea typeface="vivo type CN简 Regular" panose="02000500000000000000"/>
              </a:rPr>
              <a:t>任务组模板管理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584C5A7-032D-4C9E-A7F3-1C070C325C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61" y="1269928"/>
            <a:ext cx="468000" cy="46800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6076" y="1929740"/>
            <a:ext cx="2895594" cy="2697266"/>
          </a:xfrm>
          <a:prstGeom prst="rect">
            <a:avLst/>
          </a:prstGeom>
        </p:spPr>
      </p:pic>
      <p:sp>
        <p:nvSpPr>
          <p:cNvPr id="2" name="箭头: 右 1">
            <a:extLst>
              <a:ext uri="{FF2B5EF4-FFF2-40B4-BE49-F238E27FC236}">
                <a16:creationId xmlns:a16="http://schemas.microsoft.com/office/drawing/2014/main" id="{873F64AD-C444-464D-A6F6-3DD2BF826201}"/>
              </a:ext>
            </a:extLst>
          </p:cNvPr>
          <p:cNvSpPr/>
          <p:nvPr/>
        </p:nvSpPr>
        <p:spPr>
          <a:xfrm>
            <a:off x="4014216" y="3054096"/>
            <a:ext cx="411480" cy="3693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047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三、负责工作模块的意见、想法及规划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AC39B4C0-EA20-449F-AFF4-3F602F8C16F4}"/>
              </a:ext>
            </a:extLst>
          </p:cNvPr>
          <p:cNvSpPr txBox="1"/>
          <p:nvPr/>
        </p:nvSpPr>
        <p:spPr>
          <a:xfrm>
            <a:off x="1168406" y="1356086"/>
            <a:ext cx="41610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ea typeface="vivo type CN简 Regular" panose="02000500000000000000"/>
              </a:rPr>
              <a:t>Vivo cloud</a:t>
            </a:r>
            <a:r>
              <a:rPr kumimoji="1" lang="zh-CN" altLang="en-US" dirty="0">
                <a:ea typeface="vivo type CN简 Regular" panose="02000500000000000000"/>
              </a:rPr>
              <a:t>全局搜索和文档管理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584C5A7-032D-4C9E-A7F3-1C070C325C0F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861" y="1269928"/>
            <a:ext cx="468000" cy="4680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E539E7F8-2B9B-4DAE-95DF-A6C2E366A86E}"/>
              </a:ext>
            </a:extLst>
          </p:cNvPr>
          <p:cNvSpPr txBox="1"/>
          <p:nvPr/>
        </p:nvSpPr>
        <p:spPr>
          <a:xfrm>
            <a:off x="1029861" y="1986575"/>
            <a:ext cx="5855571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en-US" altLang="zh-CN" sz="1600" dirty="0"/>
              <a:t>Vivo cloud</a:t>
            </a:r>
            <a:r>
              <a:rPr lang="zh-CN" altLang="en-US" sz="1600" dirty="0"/>
              <a:t>后台管理，提供文档新增、上传、审核和在线编辑等能力，用于在</a:t>
            </a:r>
            <a:r>
              <a:rPr lang="en-US" altLang="zh-CN" sz="1600" dirty="0"/>
              <a:t>BPM</a:t>
            </a:r>
            <a:r>
              <a:rPr lang="zh-CN" altLang="en-US" sz="1600" dirty="0"/>
              <a:t>等前台系统等公告文章的发布和管理。</a:t>
            </a:r>
            <a:endParaRPr lang="en-US" altLang="zh-CN" sz="1600" dirty="0"/>
          </a:p>
          <a:p>
            <a:pPr marL="342900" indent="-342900">
              <a:spcAft>
                <a:spcPts val="600"/>
              </a:spcAft>
              <a:buFont typeface="Wingdings" panose="05000000000000000000" pitchFamily="2" charset="2"/>
              <a:buChar char="p"/>
            </a:pPr>
            <a:r>
              <a:rPr lang="en-US" altLang="zh-CN" sz="1600" dirty="0"/>
              <a:t>Vivo cloud</a:t>
            </a:r>
            <a:r>
              <a:rPr lang="zh-CN" altLang="en-US" sz="1600" dirty="0"/>
              <a:t>门户网站，提供对</a:t>
            </a:r>
            <a:r>
              <a:rPr lang="en-US" altLang="zh-CN" sz="1600" dirty="0"/>
              <a:t>BPM</a:t>
            </a:r>
            <a:r>
              <a:rPr lang="zh-CN" altLang="en-US" sz="1600" dirty="0"/>
              <a:t>、</a:t>
            </a:r>
            <a:r>
              <a:rPr lang="en-US" altLang="zh-CN" sz="1600" dirty="0"/>
              <a:t>wiki</a:t>
            </a:r>
            <a:r>
              <a:rPr lang="zh-CN" altLang="en-US" sz="1600" dirty="0"/>
              <a:t>系统的消息、文档、文档内容、系统公告等内容进行搜索的能力。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09FA350-C328-4133-8918-3142F7A72DB1}"/>
              </a:ext>
            </a:extLst>
          </p:cNvPr>
          <p:cNvSpPr txBox="1"/>
          <p:nvPr/>
        </p:nvSpPr>
        <p:spPr>
          <a:xfrm>
            <a:off x="3373605" y="4227201"/>
            <a:ext cx="3251779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AutoNum type="arabicPeriod"/>
            </a:pPr>
            <a:r>
              <a:rPr lang="en-US" altLang="zh-CN" sz="1600" dirty="0"/>
              <a:t>Cookie</a:t>
            </a:r>
            <a:r>
              <a:rPr lang="zh-CN" altLang="en-US" sz="1600" dirty="0"/>
              <a:t>跨域</a:t>
            </a:r>
            <a:endParaRPr lang="en-US" altLang="zh-CN" sz="1600" dirty="0"/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zh-CN" altLang="en-US" sz="1600" dirty="0"/>
              <a:t>建立规范文档，形成代码约束，提高组内沟通与协作效率</a:t>
            </a:r>
            <a:endParaRPr lang="en-US" altLang="zh-CN" sz="1600" dirty="0"/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zh-CN" altLang="en-US" sz="1600" dirty="0"/>
              <a:t>提高快速定位、解决问题的能力（主动沟通、问题类比、善于使用工具）</a:t>
            </a: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B09FA350-C328-4133-8918-3142F7A72DB1}"/>
              </a:ext>
            </a:extLst>
          </p:cNvPr>
          <p:cNvSpPr txBox="1"/>
          <p:nvPr/>
        </p:nvSpPr>
        <p:spPr>
          <a:xfrm>
            <a:off x="740997" y="4422935"/>
            <a:ext cx="220932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AutoNum type="arabicPeriod"/>
            </a:pPr>
            <a:r>
              <a:rPr lang="zh-CN" altLang="en-US" sz="1600" dirty="0"/>
              <a:t>编辑器问题</a:t>
            </a:r>
            <a:endParaRPr lang="en-US" altLang="zh-CN" sz="1600" dirty="0"/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zh-CN" altLang="en-US" sz="1600" dirty="0"/>
              <a:t>联调过程中的问题</a:t>
            </a:r>
            <a:endParaRPr lang="en-US" altLang="zh-CN" sz="1600" dirty="0"/>
          </a:p>
          <a:p>
            <a:pPr marL="342900" indent="-342900">
              <a:spcAft>
                <a:spcPts val="1200"/>
              </a:spcAft>
              <a:buAutoNum type="arabicPeriod"/>
            </a:pPr>
            <a:r>
              <a:rPr lang="zh-CN" altLang="en-US" sz="1600" dirty="0"/>
              <a:t>需求澄清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5B7ED2B3-AF10-4A4A-B454-3D489884F076}"/>
              </a:ext>
            </a:extLst>
          </p:cNvPr>
          <p:cNvSpPr txBox="1"/>
          <p:nvPr/>
        </p:nvSpPr>
        <p:spPr>
          <a:xfrm>
            <a:off x="816076" y="3842248"/>
            <a:ext cx="1484739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/>
              <a:t>问题与解决</a:t>
            </a:r>
          </a:p>
        </p:txBody>
      </p:sp>
      <p:sp>
        <p:nvSpPr>
          <p:cNvPr id="5" name="箭头: 右 4">
            <a:extLst>
              <a:ext uri="{FF2B5EF4-FFF2-40B4-BE49-F238E27FC236}">
                <a16:creationId xmlns:a16="http://schemas.microsoft.com/office/drawing/2014/main" id="{03A97697-6367-467E-9336-79A663350918}"/>
              </a:ext>
            </a:extLst>
          </p:cNvPr>
          <p:cNvSpPr/>
          <p:nvPr/>
        </p:nvSpPr>
        <p:spPr>
          <a:xfrm>
            <a:off x="2992044" y="4905649"/>
            <a:ext cx="326369" cy="31089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730EAB64-E196-466E-9C1F-E21439BEBDD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30139" y="3715379"/>
            <a:ext cx="3600000" cy="2174158"/>
          </a:xfrm>
          <a:prstGeom prst="rect">
            <a:avLst/>
          </a:prstGeom>
          <a:ln>
            <a:solidFill>
              <a:srgbClr val="D7DFFF"/>
            </a:solidFill>
          </a:ln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AFF530B3-2C47-49B3-8F6C-E613B14EB48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30139" y="1725418"/>
            <a:ext cx="3600000" cy="1839416"/>
          </a:xfrm>
          <a:prstGeom prst="rect">
            <a:avLst/>
          </a:prstGeom>
          <a:ln>
            <a:solidFill>
              <a:srgbClr val="D7DFFF"/>
            </a:solidFill>
          </a:ln>
        </p:spPr>
      </p:pic>
    </p:spTree>
    <p:extLst>
      <p:ext uri="{BB962C8B-B14F-4D97-AF65-F5344CB8AC3E}">
        <p14:creationId xmlns:p14="http://schemas.microsoft.com/office/powerpoint/2010/main" val="21495304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四、原有优秀工作经验介绍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10D1398-DA8B-4B27-B45A-BE03FE1314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30790" y="2850563"/>
            <a:ext cx="6355862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1299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五、自我评价与规划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09FA350-C328-4133-8918-3142F7A72DB1}"/>
              </a:ext>
            </a:extLst>
          </p:cNvPr>
          <p:cNvSpPr txBox="1"/>
          <p:nvPr/>
        </p:nvSpPr>
        <p:spPr>
          <a:xfrm>
            <a:off x="1086202" y="1883539"/>
            <a:ext cx="104984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zh-CN" altLang="en-US" dirty="0"/>
              <a:t>产品思维</a:t>
            </a:r>
            <a:r>
              <a:rPr lang="en-US" altLang="zh-CN" dirty="0"/>
              <a:t>/</a:t>
            </a:r>
            <a:r>
              <a:rPr lang="zh-CN" altLang="en-US" dirty="0"/>
              <a:t>产品能力、项目管理能力、架构能力</a:t>
            </a:r>
            <a:endParaRPr lang="en-US" altLang="zh-CN" dirty="0"/>
          </a:p>
          <a:p>
            <a:pPr marL="342900" indent="-342900">
              <a:buAutoNum type="arabicPeriod"/>
            </a:pP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 dirty="0"/>
              <a:t>学习计划（问下伟雄他最近为啥突然看</a:t>
            </a:r>
            <a:r>
              <a:rPr lang="en-US" altLang="zh-CN" dirty="0" err="1"/>
              <a:t>webgl</a:t>
            </a:r>
            <a:r>
              <a:rPr lang="zh-CN" altLang="en-US" dirty="0"/>
              <a:t>了？？是不是需要用到了</a:t>
            </a:r>
            <a:r>
              <a:rPr lang="en-US" altLang="zh-CN" dirty="0"/>
              <a:t>.. </a:t>
            </a:r>
            <a:r>
              <a:rPr lang="zh-CN" altLang="en-US" dirty="0"/>
              <a:t>）</a:t>
            </a:r>
            <a:endParaRPr lang="en-US" altLang="zh-CN" dirty="0"/>
          </a:p>
          <a:p>
            <a:pPr marL="342900" indent="-342900">
              <a:buAutoNum type="arabicPeriod"/>
            </a:pPr>
            <a:r>
              <a:rPr lang="zh-CN" altLang="en-US"/>
              <a:t>工作计划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68359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六、</a:t>
            </a:r>
            <a:r>
              <a:rPr lang="en-US" altLang="zh-CN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Q&amp;A</a:t>
            </a:r>
            <a:endParaRPr lang="zh-CN" altLang="en-US" sz="2400" dirty="0">
              <a:solidFill>
                <a:schemeClr val="bg1"/>
              </a:solidFill>
              <a:latin typeface="vivo type CN简 Regular" panose="02000500000000000000" pitchFamily="50" charset="-122"/>
              <a:ea typeface="vivo type CN简 Regular" panose="020005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743570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6860842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816076" y="572877"/>
            <a:ext cx="7160136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500" dirty="0">
                <a:solidFill>
                  <a:schemeClr val="bg1"/>
                </a:solidFill>
                <a:latin typeface="vivo Bold" panose="00000800000000000000" pitchFamily="2" charset="0"/>
              </a:rPr>
              <a:t>THANK</a:t>
            </a:r>
          </a:p>
          <a:p>
            <a:r>
              <a:rPr lang="en-US" altLang="zh-CN" sz="11500" dirty="0">
                <a:solidFill>
                  <a:schemeClr val="bg1"/>
                </a:solidFill>
                <a:latin typeface="vivo Bold" panose="00000800000000000000" pitchFamily="2" charset="0"/>
              </a:rPr>
              <a:t>YOU</a:t>
            </a:r>
            <a:endParaRPr lang="zh-CN" altLang="en-US" sz="11500" dirty="0">
              <a:solidFill>
                <a:schemeClr val="bg1"/>
              </a:solidFill>
              <a:latin typeface="vivo Bold" panose="000008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78893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图片 2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7935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834455"/>
          </a:xfrm>
          <a:prstGeom prst="rect">
            <a:avLst/>
          </a:prstGeom>
        </p:spPr>
      </p:pic>
      <p:sp>
        <p:nvSpPr>
          <p:cNvPr id="7" name="文本占位符 17"/>
          <p:cNvSpPr txBox="1">
            <a:spLocks/>
          </p:cNvSpPr>
          <p:nvPr/>
        </p:nvSpPr>
        <p:spPr>
          <a:xfrm>
            <a:off x="1549103" y="314835"/>
            <a:ext cx="1415848" cy="73028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CN" altLang="en-US" sz="32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目录</a:t>
            </a:r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4650" y="230537"/>
            <a:ext cx="1415848" cy="373378"/>
          </a:xfrm>
          <a:prstGeom prst="rect">
            <a:avLst/>
          </a:prstGeom>
        </p:spPr>
      </p:pic>
      <p:sp>
        <p:nvSpPr>
          <p:cNvPr id="2" name="矩形 1"/>
          <p:cNvSpPr/>
          <p:nvPr/>
        </p:nvSpPr>
        <p:spPr>
          <a:xfrm>
            <a:off x="2251237" y="1629201"/>
            <a:ext cx="947695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b="1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导师</a:t>
            </a:r>
            <a:r>
              <a:rPr lang="zh-CN" altLang="en-US" b="1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篇</a:t>
            </a:r>
            <a:endParaRPr lang="en-US" altLang="zh-CN" b="1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249492" y="3427500"/>
            <a:ext cx="97334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spcBef>
                <a:spcPct val="0"/>
              </a:spcBef>
            </a:pPr>
            <a:r>
              <a:rPr lang="zh-CN" altLang="en-US" sz="2000" b="1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学员篇</a:t>
            </a:r>
            <a:endParaRPr lang="en-US" altLang="zh-CN" sz="2000" b="1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250655" y="2008441"/>
            <a:ext cx="1285929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学员特点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45094" y="2395908"/>
            <a:ext cx="1285929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辅导内容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2250655" y="2769824"/>
            <a:ext cx="1901483" cy="4124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30000"/>
              </a:lnSpc>
            </a:pPr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辅导思路及方式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825752" y="3928284"/>
            <a:ext cx="318388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对企业文化的认知和感受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825752" y="4361917"/>
            <a:ext cx="379943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试用期工作目标及达成情况总结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825752" y="4798579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负责工作模块的意见、想法及规划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825752" y="5671903"/>
            <a:ext cx="2978701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原有优秀工作经验介绍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825752" y="6108565"/>
            <a:ext cx="157927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Q&amp;A</a:t>
            </a:r>
          </a:p>
        </p:txBody>
      </p:sp>
      <p:sp>
        <p:nvSpPr>
          <p:cNvPr id="41" name="椭圆 40"/>
          <p:cNvSpPr/>
          <p:nvPr/>
        </p:nvSpPr>
        <p:spPr>
          <a:xfrm>
            <a:off x="1549103" y="1608790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1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42" name="椭圆 41"/>
          <p:cNvSpPr/>
          <p:nvPr/>
        </p:nvSpPr>
        <p:spPr>
          <a:xfrm>
            <a:off x="1549103" y="3432754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2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825752" y="5235241"/>
            <a:ext cx="236314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1"/>
            <a:r>
              <a:rPr lang="en-US" altLang="zh-CN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— </a:t>
            </a:r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自我评价与规划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4231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1999" cy="6858001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186" y="1534998"/>
            <a:ext cx="3665626" cy="3532452"/>
          </a:xfrm>
          <a:prstGeom prst="rect">
            <a:avLst/>
          </a:prstGeom>
        </p:spPr>
      </p:pic>
      <p:sp>
        <p:nvSpPr>
          <p:cNvPr id="12" name="TextBox 6"/>
          <p:cNvSpPr txBox="1">
            <a:spLocks/>
          </p:cNvSpPr>
          <p:nvPr/>
        </p:nvSpPr>
        <p:spPr>
          <a:xfrm>
            <a:off x="4044097" y="2865942"/>
            <a:ext cx="4103801" cy="870563"/>
          </a:xfrm>
          <a:prstGeom prst="rect">
            <a:avLst/>
          </a:prstGeom>
          <a:noFill/>
        </p:spPr>
        <p:txBody>
          <a:bodyPr wrap="square" lIns="248526" tIns="230773" rIns="71008" bIns="46155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592"/>
              </a:spcBef>
              <a:spcAft>
                <a:spcPts val="1578"/>
              </a:spcAft>
            </a:pPr>
            <a:r>
              <a:rPr lang="zh-CN" altLang="en-US" sz="3200" spc="148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  <a:cs typeface="黑体"/>
              </a:rPr>
              <a:t>导师篇</a:t>
            </a:r>
            <a:endParaRPr lang="en-US" altLang="zh-CN" sz="3200" spc="148" dirty="0">
              <a:solidFill>
                <a:schemeClr val="bg1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  <a:cs typeface="黑体"/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8061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979358"/>
          </a:xfrm>
          <a:prstGeom prst="rect">
            <a:avLst/>
          </a:prstGeom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27" name="椭圆 26"/>
          <p:cNvSpPr/>
          <p:nvPr/>
        </p:nvSpPr>
        <p:spPr>
          <a:xfrm>
            <a:off x="1530107" y="1609070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1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28" name="椭圆 27"/>
          <p:cNvSpPr/>
          <p:nvPr/>
        </p:nvSpPr>
        <p:spPr>
          <a:xfrm>
            <a:off x="1530107" y="3145671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2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22" name="TextBox 1"/>
          <p:cNvSpPr txBox="1"/>
          <p:nvPr/>
        </p:nvSpPr>
        <p:spPr>
          <a:xfrm>
            <a:off x="2226099" y="1609070"/>
            <a:ext cx="5680723" cy="4047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学员背景</a:t>
            </a:r>
            <a:r>
              <a:rPr lang="zh-CN" altLang="en-US" sz="20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：</a:t>
            </a:r>
            <a:endParaRPr lang="en-US" altLang="zh-CN" sz="2000" dirty="0"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2226098" y="4480766"/>
            <a:ext cx="6400800" cy="4047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000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辅导内容：</a:t>
            </a:r>
            <a:endParaRPr lang="en-US" altLang="zh-CN" sz="2000" dirty="0">
              <a:solidFill>
                <a:srgbClr val="00B0F0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2226098" y="3059478"/>
            <a:ext cx="6400800" cy="404726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2000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辅导思路及方式：</a:t>
            </a:r>
            <a:endParaRPr lang="en-US" altLang="zh-CN" sz="2000" dirty="0">
              <a:solidFill>
                <a:srgbClr val="00B0F0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1530107" y="4572141"/>
            <a:ext cx="553299" cy="553299"/>
          </a:xfrm>
          <a:prstGeom prst="ellipse">
            <a:avLst/>
          </a:prstGeom>
          <a:solidFill>
            <a:srgbClr val="415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vivo type CN简 Bold" panose="02000800000000000000" pitchFamily="50" charset="-122"/>
                <a:ea typeface="vivo type CN简 Bold" panose="02000800000000000000" pitchFamily="50" charset="-122"/>
              </a:rPr>
              <a:t>3</a:t>
            </a:r>
            <a:endParaRPr lang="zh-CN" altLang="en-US" dirty="0">
              <a:latin typeface="vivo type CN简 Bold" panose="02000800000000000000" pitchFamily="50" charset="-122"/>
              <a:ea typeface="vivo type CN简 Bold" panose="02000800000000000000" pitchFamily="50" charset="-122"/>
            </a:endParaRPr>
          </a:p>
        </p:txBody>
      </p:sp>
      <p:sp>
        <p:nvSpPr>
          <p:cNvPr id="34" name="矩形 33"/>
          <p:cNvSpPr/>
          <p:nvPr/>
        </p:nvSpPr>
        <p:spPr>
          <a:xfrm>
            <a:off x="2083405" y="2062203"/>
            <a:ext cx="654349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（请导师简要描述学员过往从业经历和过往负责的主要工作内容）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2138737" y="3526738"/>
            <a:ext cx="64008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（请导师简要描述如何根据学员背景及特点，进行针对性的辅导）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2138737" y="4942899"/>
            <a:ext cx="3672800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600" dirty="0">
                <a:latin typeface="vivo type CN简 Light" panose="02000400000000000000" pitchFamily="50" charset="-122"/>
                <a:ea typeface="vivo type CN简 Light" panose="02000400000000000000" pitchFamily="50" charset="-122"/>
              </a:rPr>
              <a:t>（请导师简要描述每阶段的辅导内容）</a:t>
            </a:r>
            <a:endParaRPr lang="en-US" altLang="zh-CN" sz="1600" dirty="0">
              <a:latin typeface="vivo type CN简 Light" panose="02000400000000000000" pitchFamily="50" charset="-122"/>
              <a:ea typeface="vivo type CN简 Light" panose="02000400000000000000" pitchFamily="50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18544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4" name="图片占位符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1999" cy="685800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182" y="1662773"/>
            <a:ext cx="3665626" cy="3532452"/>
          </a:xfrm>
          <a:prstGeom prst="rect">
            <a:avLst/>
          </a:prstGeom>
        </p:spPr>
      </p:pic>
      <p:sp>
        <p:nvSpPr>
          <p:cNvPr id="8" name="TextBox 6"/>
          <p:cNvSpPr txBox="1">
            <a:spLocks/>
          </p:cNvSpPr>
          <p:nvPr/>
        </p:nvSpPr>
        <p:spPr>
          <a:xfrm>
            <a:off x="4044094" y="2993717"/>
            <a:ext cx="4103801" cy="870563"/>
          </a:xfrm>
          <a:prstGeom prst="rect">
            <a:avLst/>
          </a:prstGeom>
          <a:noFill/>
        </p:spPr>
        <p:txBody>
          <a:bodyPr wrap="square" lIns="248526" tIns="230773" rIns="71008" bIns="46155" rtlCol="0">
            <a:spAutoFit/>
          </a:bodyPr>
          <a:lstStyle/>
          <a:p>
            <a:pPr algn="ctr">
              <a:lnSpc>
                <a:spcPct val="120000"/>
              </a:lnSpc>
              <a:spcBef>
                <a:spcPts val="592"/>
              </a:spcBef>
              <a:spcAft>
                <a:spcPts val="1578"/>
              </a:spcAft>
            </a:pPr>
            <a:r>
              <a:rPr lang="zh-CN" altLang="en-US" sz="3200" spc="148" dirty="0">
                <a:solidFill>
                  <a:schemeClr val="bg1"/>
                </a:solidFill>
                <a:latin typeface="vivo type CN简 Bold" panose="02000800000000000000" pitchFamily="50" charset="-122"/>
                <a:ea typeface="vivo type CN简 Bold" panose="02000800000000000000" pitchFamily="50" charset="-122"/>
                <a:cs typeface="黑体"/>
              </a:rPr>
              <a:t>学员篇</a:t>
            </a:r>
            <a:endParaRPr lang="en-US" altLang="zh-CN" sz="3200" spc="148" dirty="0">
              <a:solidFill>
                <a:schemeClr val="bg1"/>
              </a:solidFill>
              <a:latin typeface="vivo type CN简 Bold" panose="02000800000000000000" pitchFamily="50" charset="-122"/>
              <a:ea typeface="vivo type CN简 Bold" panose="02000800000000000000" pitchFamily="50" charset="-122"/>
              <a:cs typeface="黑体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8897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一、对企业文化的认知和感受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04EA582-6028-4393-A89B-729A36F0FEBA}"/>
              </a:ext>
            </a:extLst>
          </p:cNvPr>
          <p:cNvSpPr txBox="1"/>
          <p:nvPr/>
        </p:nvSpPr>
        <p:spPr>
          <a:xfrm>
            <a:off x="561861" y="1327914"/>
            <a:ext cx="108485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ea typeface="vivo type CN简 Light" panose="02000400000000000000" pitchFamily="50" charset="-122"/>
              </a:rPr>
              <a:t>企业文化：企业信奉和倡导，并在实践中真正实行的价值理念。它能保证我们首先做正确的事，然后把事做正确。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77208F1-B6C7-4F03-9FA3-32285963A4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80135" y="1908791"/>
            <a:ext cx="4585055" cy="3420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A462552E-9290-41AE-9B17-2097805E64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15995" y="5550823"/>
            <a:ext cx="4713333" cy="720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5CE11278-5F42-412C-B2CF-905D12F684E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25384" y="1944025"/>
            <a:ext cx="4138805" cy="34200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C664ADB-518D-4AEC-8953-3A68C4D3040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77863" y="5499539"/>
            <a:ext cx="3433846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679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二、试用期工作目标及达成情况总结</a:t>
            </a:r>
          </a:p>
        </p:txBody>
      </p:sp>
      <p:graphicFrame>
        <p:nvGraphicFramePr>
          <p:cNvPr id="3" name="图示 2">
            <a:extLst>
              <a:ext uri="{FF2B5EF4-FFF2-40B4-BE49-F238E27FC236}">
                <a16:creationId xmlns:a16="http://schemas.microsoft.com/office/drawing/2014/main" id="{BE3BA05E-51A0-45B6-9B8A-F9E0EEB03A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20528285"/>
              </p:ext>
            </p:extLst>
          </p:nvPr>
        </p:nvGraphicFramePr>
        <p:xfrm>
          <a:off x="800848" y="2748368"/>
          <a:ext cx="10590303" cy="33949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FFC3CFA4-6BBA-4E85-B74A-8BA81FE89C58}"/>
              </a:ext>
            </a:extLst>
          </p:cNvPr>
          <p:cNvSpPr txBox="1"/>
          <p:nvPr/>
        </p:nvSpPr>
        <p:spPr>
          <a:xfrm>
            <a:off x="816075" y="1333958"/>
            <a:ext cx="10646251" cy="13388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熟悉</a:t>
            </a:r>
            <a:r>
              <a:rPr lang="en-US" altLang="zh-CN" dirty="0"/>
              <a:t>CICD</a:t>
            </a:r>
            <a:r>
              <a:rPr lang="zh-CN" altLang="en-US" dirty="0"/>
              <a:t>产品，了解相关业务与流程，负责相关功能模块的开发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zh-CN" dirty="0"/>
              <a:t>CICD</a:t>
            </a:r>
            <a:r>
              <a:rPr lang="zh-CN" altLang="en-US" dirty="0"/>
              <a:t>新版流水线“流水线模板管理”和“任务组管理”的开发，并完成上线。跟踪迭代其它相关功能</a:t>
            </a:r>
            <a:endParaRPr lang="en-US" altLang="zh-CN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dirty="0"/>
              <a:t>协助完成其它相关项目（</a:t>
            </a:r>
            <a:r>
              <a:rPr lang="en-US" altLang="zh-CN" dirty="0"/>
              <a:t>CMDB</a:t>
            </a:r>
            <a:r>
              <a:rPr lang="zh-CN" altLang="en-US" dirty="0"/>
              <a:t>等）的开发工作，总结成果，跟踪线上功能迭代优化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DB1CDB1D-0325-48FC-BECB-1BA67CF5D887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003128" y="4886708"/>
            <a:ext cx="923810" cy="20952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17FED4E-D3D6-40CE-9948-B8868EF13F7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634095" y="5580324"/>
            <a:ext cx="923810" cy="209524"/>
          </a:xfrm>
          <a:prstGeom prst="rect">
            <a:avLst/>
          </a:prstGeom>
        </p:spPr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49C9A011-3A18-46AF-A9B3-364283C4E3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9311688" y="4445858"/>
            <a:ext cx="923810" cy="209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8316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FFFC451-BA58-4090-B2A7-B7AA3A026E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6640" y="2202793"/>
            <a:ext cx="9428571" cy="32000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二、试用期工作目标及达成情况总结</a:t>
            </a:r>
          </a:p>
        </p:txBody>
      </p:sp>
      <p:sp>
        <p:nvSpPr>
          <p:cNvPr id="74" name="箭头: 右 73">
            <a:extLst>
              <a:ext uri="{FF2B5EF4-FFF2-40B4-BE49-F238E27FC236}">
                <a16:creationId xmlns:a16="http://schemas.microsoft.com/office/drawing/2014/main" id="{DF75FEFB-1D29-44C8-8E6A-67D5EB51050C}"/>
              </a:ext>
            </a:extLst>
          </p:cNvPr>
          <p:cNvSpPr/>
          <p:nvPr/>
        </p:nvSpPr>
        <p:spPr>
          <a:xfrm>
            <a:off x="738298" y="5402793"/>
            <a:ext cx="1305781" cy="813600"/>
          </a:xfrm>
          <a:prstGeom prst="rightArrow">
            <a:avLst/>
          </a:prstGeom>
          <a:noFill/>
          <a:ln>
            <a:solidFill>
              <a:srgbClr val="D7D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vivo type 简 Medium" panose="02000700000000000000" pitchFamily="2" charset="-122"/>
                <a:ea typeface="vivo type 简 Medium" panose="02000700000000000000" pitchFamily="2" charset="-122"/>
              </a:rPr>
              <a:t>CMDB</a:t>
            </a:r>
            <a:endParaRPr lang="zh-CN" altLang="en-US" dirty="0">
              <a:solidFill>
                <a:schemeClr val="tx1"/>
              </a:solidFill>
              <a:latin typeface="vivo type 简 Medium" panose="02000700000000000000" pitchFamily="2" charset="-122"/>
              <a:ea typeface="vivo type 简 Medium" panose="02000700000000000000" pitchFamily="2" charset="-122"/>
            </a:endParaRPr>
          </a:p>
        </p:txBody>
      </p:sp>
      <p:sp>
        <p:nvSpPr>
          <p:cNvPr id="73" name="箭头: 左 72">
            <a:extLst>
              <a:ext uri="{FF2B5EF4-FFF2-40B4-BE49-F238E27FC236}">
                <a16:creationId xmlns:a16="http://schemas.microsoft.com/office/drawing/2014/main" id="{9C1B245C-329E-4875-BA6E-D44BEFA1FDE9}"/>
              </a:ext>
            </a:extLst>
          </p:cNvPr>
          <p:cNvSpPr/>
          <p:nvPr/>
        </p:nvSpPr>
        <p:spPr>
          <a:xfrm>
            <a:off x="9851811" y="1493406"/>
            <a:ext cx="1306800" cy="812793"/>
          </a:xfrm>
          <a:prstGeom prst="leftArrow">
            <a:avLst/>
          </a:prstGeom>
          <a:noFill/>
          <a:ln>
            <a:solidFill>
              <a:srgbClr val="D7D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solidFill>
                  <a:schemeClr val="tx1"/>
                </a:solidFill>
                <a:latin typeface="vivo type 简 Medium" panose="02000700000000000000" pitchFamily="2" charset="-122"/>
                <a:ea typeface="vivo type 简 Medium" panose="02000700000000000000" pitchFamily="2" charset="-122"/>
              </a:rPr>
              <a:t>CICD</a:t>
            </a:r>
            <a:endParaRPr lang="zh-CN" altLang="en-US" dirty="0">
              <a:solidFill>
                <a:schemeClr val="tx1"/>
              </a:solidFill>
              <a:latin typeface="vivo type 简 Medium" panose="02000700000000000000" pitchFamily="2" charset="-122"/>
              <a:ea typeface="vivo type 简 Medium" panose="020007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64999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076" y="299538"/>
            <a:ext cx="1415848" cy="373378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2842"/>
            <a:ext cx="12192000" cy="97935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35498" y="300148"/>
            <a:ext cx="1415848" cy="373378"/>
          </a:xfrm>
          <a:prstGeom prst="rect">
            <a:avLst/>
          </a:prstGeom>
        </p:spPr>
      </p:pic>
      <p:sp>
        <p:nvSpPr>
          <p:cNvPr id="17" name="标题 5"/>
          <p:cNvSpPr txBox="1">
            <a:spLocks/>
          </p:cNvSpPr>
          <p:nvPr/>
        </p:nvSpPr>
        <p:spPr>
          <a:xfrm>
            <a:off x="561861" y="349776"/>
            <a:ext cx="6063523" cy="625520"/>
          </a:xfrm>
          <a:prstGeom prst="rect">
            <a:avLst/>
          </a:prstGeom>
        </p:spPr>
        <p:txBody>
          <a:bodyPr/>
          <a:lstStyle>
            <a:lvl1pPr algn="ctr" defTabSz="1279920" rtl="0" eaLnBrk="1" latinLnBrk="0" hangingPunct="1">
              <a:spcBef>
                <a:spcPct val="0"/>
              </a:spcBef>
              <a:buNone/>
              <a:defRPr sz="61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zh-CN" altLang="en-US" sz="2400" dirty="0">
                <a:solidFill>
                  <a:schemeClr val="bg1"/>
                </a:solidFill>
                <a:latin typeface="vivo type CN简 Regular" panose="02000500000000000000" pitchFamily="50" charset="-122"/>
                <a:ea typeface="vivo type CN简 Regular" panose="02000500000000000000" pitchFamily="50" charset="-122"/>
              </a:rPr>
              <a:t>二、试用期工作目标及达成情况总结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2D88A8E1-1FDB-4982-ACFF-72072940C5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0269" y="3906204"/>
            <a:ext cx="4060800" cy="2452450"/>
          </a:xfrm>
          <a:prstGeom prst="rect">
            <a:avLst/>
          </a:prstGeom>
          <a:ln>
            <a:solidFill>
              <a:srgbClr val="D7DFFF"/>
            </a:solidFill>
          </a:ln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136DBE2B-757B-4825-9ECB-234CF23FAB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9826" y="1278896"/>
            <a:ext cx="4061243" cy="2520000"/>
          </a:xfrm>
          <a:prstGeom prst="rect">
            <a:avLst/>
          </a:prstGeom>
          <a:ln w="3175">
            <a:solidFill>
              <a:srgbClr val="D7DFFF"/>
            </a:solidFill>
          </a:ln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068B1853-BE21-4085-A474-984A2040EDF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16939" y="1278896"/>
            <a:ext cx="4818559" cy="2520000"/>
          </a:xfrm>
          <a:prstGeom prst="rect">
            <a:avLst/>
          </a:prstGeom>
          <a:ln w="3175">
            <a:solidFill>
              <a:srgbClr val="D7DFFF"/>
            </a:solidFill>
          </a:ln>
        </p:spPr>
      </p:pic>
    </p:spTree>
    <p:extLst>
      <p:ext uri="{BB962C8B-B14F-4D97-AF65-F5344CB8AC3E}">
        <p14:creationId xmlns:p14="http://schemas.microsoft.com/office/powerpoint/2010/main" val="2457966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3927</TotalTime>
  <Words>999</Words>
  <Application>Microsoft Office PowerPoint</Application>
  <PresentationFormat>宽屏</PresentationFormat>
  <Paragraphs>112</Paragraphs>
  <Slides>16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vivo Bold</vt:lpstr>
      <vt:lpstr>vivo type CN简 Bold</vt:lpstr>
      <vt:lpstr>vivo type CN简 Light</vt:lpstr>
      <vt:lpstr>vivo type CN简 Regular</vt:lpstr>
      <vt:lpstr>vivo type 简 Medium</vt:lpstr>
      <vt:lpstr>等线</vt:lpstr>
      <vt:lpstr>方正兰亭中黑_GBK</vt:lpstr>
      <vt:lpstr>黑体</vt:lpstr>
      <vt:lpstr>宋体</vt:lpstr>
      <vt:lpstr>Arial</vt:lpstr>
      <vt:lpstr>Calibri</vt:lpstr>
      <vt:lpstr>Calibri Light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邹丹</dc:creator>
  <cp:lastModifiedBy> 吕利利</cp:lastModifiedBy>
  <cp:revision>177</cp:revision>
  <dcterms:created xsi:type="dcterms:W3CDTF">2019-03-21T01:16:59Z</dcterms:created>
  <dcterms:modified xsi:type="dcterms:W3CDTF">2021-08-28T05:32:09Z</dcterms:modified>
</cp:coreProperties>
</file>

<file path=docProps/thumbnail.jpeg>
</file>